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9" r:id="rId7"/>
    <p:sldId id="260" r:id="rId8"/>
    <p:sldId id="261" r:id="rId9"/>
    <p:sldId id="262" r:id="rId10"/>
    <p:sldId id="276" r:id="rId11"/>
    <p:sldId id="267" r:id="rId12"/>
    <p:sldId id="275" r:id="rId13"/>
  </p:sldIdLst>
  <p:sldSz cx="18288000" cy="10287000"/>
  <p:notesSz cx="6858000" cy="9144000"/>
  <p:embeddedFontLst>
    <p:embeddedFont>
      <p:font typeface="微軟正黑體" panose="020B0604030504040204" pitchFamily="34" charset="-120"/>
      <p:regular r:id="rId15"/>
      <p:bold r:id="rId16"/>
    </p:embeddedFont>
    <p:embeddedFont>
      <p:font typeface="Poppins Light" panose="02020500000000000000" charset="0"/>
      <p:regular r:id="rId17"/>
      <p:italic r:id="rId18"/>
    </p:embeddedFont>
    <p:embeddedFont>
      <p:font typeface="王漢宗勘流亭" panose="02020500000000000000" charset="-12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6699"/>
    <a:srgbClr val="FFCCFF"/>
    <a:srgbClr val="FF9966"/>
    <a:srgbClr val="FFCC99"/>
    <a:srgbClr val="99FF33"/>
    <a:srgbClr val="00FF00"/>
    <a:srgbClr val="66FF33"/>
    <a:srgbClr val="FF66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FDC4F-0D3B-46FE-8413-4ECE1661FD29}" v="1" dt="2022-07-04T15:01:25.091"/>
    <p1510:client id="{0BD0D95F-26AC-26C5-4FDC-DD3D61C50848}" v="134" dt="2022-07-04T14:32:46.184"/>
    <p1510:client id="{B28A8B26-FD77-48CE-BCB7-8EFEE743401C}" v="1" dt="2022-07-04T14:09:33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1" autoAdjust="0"/>
    <p:restoredTop sz="95400" autoAdjust="0"/>
  </p:normalViewPr>
  <p:slideViewPr>
    <p:cSldViewPr>
      <p:cViewPr varScale="1">
        <p:scale>
          <a:sx n="57" d="100"/>
          <a:sy n="57" d="100"/>
        </p:scale>
        <p:origin x="4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w lai" userId="2134adbf8977c630" providerId="LiveId" clId="{098FDC4F-0D3B-46FE-8413-4ECE1661FD29}"/>
    <pc:docChg chg="custSel modSld">
      <pc:chgData name="cw lai" userId="2134adbf8977c630" providerId="LiveId" clId="{098FDC4F-0D3B-46FE-8413-4ECE1661FD29}" dt="2022-07-04T15:03:42.849" v="16" actId="1076"/>
      <pc:docMkLst>
        <pc:docMk/>
      </pc:docMkLst>
      <pc:sldChg chg="modSp mod">
        <pc:chgData name="cw lai" userId="2134adbf8977c630" providerId="LiveId" clId="{098FDC4F-0D3B-46FE-8413-4ECE1661FD29}" dt="2022-07-04T14:50:49.944" v="3" actId="1076"/>
        <pc:sldMkLst>
          <pc:docMk/>
          <pc:sldMk cId="0" sldId="257"/>
        </pc:sldMkLst>
        <pc:spChg chg="mod">
          <ac:chgData name="cw lai" userId="2134adbf8977c630" providerId="LiveId" clId="{098FDC4F-0D3B-46FE-8413-4ECE1661FD29}" dt="2022-07-04T14:50:39.440" v="0" actId="108"/>
          <ac:spMkLst>
            <pc:docMk/>
            <pc:sldMk cId="0" sldId="257"/>
            <ac:spMk id="224" creationId="{00000000-0000-0000-0000-000000000000}"/>
          </ac:spMkLst>
        </pc:spChg>
        <pc:spChg chg="mod">
          <ac:chgData name="cw lai" userId="2134adbf8977c630" providerId="LiveId" clId="{098FDC4F-0D3B-46FE-8413-4ECE1661FD29}" dt="2022-07-04T14:50:49.944" v="3" actId="1076"/>
          <ac:spMkLst>
            <pc:docMk/>
            <pc:sldMk cId="0" sldId="257"/>
            <ac:spMk id="230" creationId="{00000000-0000-0000-0000-000000000000}"/>
          </ac:spMkLst>
        </pc:spChg>
        <pc:spChg chg="mod">
          <ac:chgData name="cw lai" userId="2134adbf8977c630" providerId="LiveId" clId="{098FDC4F-0D3B-46FE-8413-4ECE1661FD29}" dt="2022-07-04T14:50:43.897" v="1" actId="108"/>
          <ac:spMkLst>
            <pc:docMk/>
            <pc:sldMk cId="0" sldId="257"/>
            <ac:spMk id="231" creationId="{00000000-0000-0000-0000-000000000000}"/>
          </ac:spMkLst>
        </pc:spChg>
      </pc:sldChg>
      <pc:sldChg chg="modSp mod">
        <pc:chgData name="cw lai" userId="2134adbf8977c630" providerId="LiveId" clId="{098FDC4F-0D3B-46FE-8413-4ECE1661FD29}" dt="2022-07-04T15:03:42.849" v="16" actId="1076"/>
        <pc:sldMkLst>
          <pc:docMk/>
          <pc:sldMk cId="1461989042" sldId="296"/>
        </pc:sldMkLst>
        <pc:spChg chg="mod">
          <ac:chgData name="cw lai" userId="2134adbf8977c630" providerId="LiveId" clId="{098FDC4F-0D3B-46FE-8413-4ECE1661FD29}" dt="2022-07-04T15:03:42.849" v="16" actId="1076"/>
          <ac:spMkLst>
            <pc:docMk/>
            <pc:sldMk cId="1461989042" sldId="296"/>
            <ac:spMk id="6" creationId="{00000000-0000-0000-0000-000000000000}"/>
          </ac:spMkLst>
        </pc:spChg>
        <pc:spChg chg="mod">
          <ac:chgData name="cw lai" userId="2134adbf8977c630" providerId="LiveId" clId="{098FDC4F-0D3B-46FE-8413-4ECE1661FD29}" dt="2022-07-04T15:03:34.139" v="15" actId="1076"/>
          <ac:spMkLst>
            <pc:docMk/>
            <pc:sldMk cId="1461989042" sldId="296"/>
            <ac:spMk id="17" creationId="{06681F61-901E-B7DE-8F13-D70C9A8C81BF}"/>
          </ac:spMkLst>
        </pc:spChg>
      </pc:sldChg>
      <pc:sldChg chg="addSp delSp modSp mod">
        <pc:chgData name="cw lai" userId="2134adbf8977c630" providerId="LiveId" clId="{098FDC4F-0D3B-46FE-8413-4ECE1661FD29}" dt="2022-07-04T15:01:40.982" v="14" actId="1076"/>
        <pc:sldMkLst>
          <pc:docMk/>
          <pc:sldMk cId="111725006" sldId="304"/>
        </pc:sldMkLst>
        <pc:picChg chg="add mod">
          <ac:chgData name="cw lai" userId="2134adbf8977c630" providerId="LiveId" clId="{098FDC4F-0D3B-46FE-8413-4ECE1661FD29}" dt="2022-07-04T15:01:40.982" v="14" actId="1076"/>
          <ac:picMkLst>
            <pc:docMk/>
            <pc:sldMk cId="111725006" sldId="304"/>
            <ac:picMk id="8" creationId="{99A4AC8D-CFCD-A9DE-6C90-69A437A63DDB}"/>
          </ac:picMkLst>
        </pc:picChg>
        <pc:picChg chg="del">
          <ac:chgData name="cw lai" userId="2134adbf8977c630" providerId="LiveId" clId="{098FDC4F-0D3B-46FE-8413-4ECE1661FD29}" dt="2022-07-04T15:01:17.451" v="4" actId="478"/>
          <ac:picMkLst>
            <pc:docMk/>
            <pc:sldMk cId="111725006" sldId="304"/>
            <ac:picMk id="13" creationId="{D3802AC1-0F65-F4A8-39AD-3C480478F74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D24C-7B1B-427D-A859-5AC9CA9711B5}" type="datetimeFigureOut">
              <a:rPr lang="zh-HK" altLang="en-US" smtClean="0"/>
              <a:t>22/8/2023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F6565-4789-4AE8-A6B0-784218F9402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256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F6565-4789-4AE8-A6B0-784218F94021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3424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BAF4-0287-4D33-984F-15DC217BD27A}" type="datetime1">
              <a:rPr lang="en-US" altLang="zh-HK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0752-7DC9-4D31-BDC6-419F9C1D220F}" type="datetime1">
              <a:rPr lang="en-US" altLang="zh-HK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C98C-BB83-408C-98E8-14ED28497EA8}" type="datetime1">
              <a:rPr lang="en-US" altLang="zh-HK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579-E858-4580-B3A1-E9B9A7D8A4E0}" type="datetime1">
              <a:rPr lang="en-US" altLang="zh-HK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02EA-D53D-46A5-90CD-D140D7D91AE4}" type="datetime1">
              <a:rPr lang="en-US" altLang="zh-HK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4030-FFEF-4ED4-8AA2-DBE73DC75609}" type="datetime1">
              <a:rPr lang="en-US" altLang="zh-HK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2274-8CDB-4890-8A85-2CF9B285CA5F}" type="datetime1">
              <a:rPr lang="en-US" altLang="zh-HK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B56-B9F0-4FB7-B02C-FE8B5B83DCE2}" type="datetime1">
              <a:rPr lang="en-US" altLang="zh-HK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9DE5-6511-4FF2-8F33-5F38D86A7367}" type="datetime1">
              <a:rPr lang="en-US" altLang="zh-HK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EEA-FA54-46FC-8B95-7CEDAAB98051}" type="datetime1">
              <a:rPr lang="en-US" altLang="zh-HK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F0F4-1BFB-4D50-A44A-1AA231757404}" type="datetime1">
              <a:rPr lang="en-US" altLang="zh-HK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E3D1-21A6-4B98-BB42-2D3CDA3DE439}" type="datetime1">
              <a:rPr lang="en-US" altLang="zh-HK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emf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9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019300"/>
            <a:ext cx="18288000" cy="8267700"/>
            <a:chOff x="0" y="0"/>
            <a:chExt cx="2716398" cy="355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16398" cy="355826"/>
            </a:xfrm>
            <a:custGeom>
              <a:avLst/>
              <a:gdLst/>
              <a:ahLst/>
              <a:cxnLst/>
              <a:rect l="l" t="t" r="r" b="b"/>
              <a:pathLst>
                <a:path w="2716398" h="355826">
                  <a:moveTo>
                    <a:pt x="0" y="0"/>
                  </a:moveTo>
                  <a:lnTo>
                    <a:pt x="2716398" y="0"/>
                  </a:lnTo>
                  <a:lnTo>
                    <a:pt x="2716398" y="355826"/>
                  </a:lnTo>
                  <a:lnTo>
                    <a:pt x="0" y="355826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67000" y="4000500"/>
            <a:ext cx="12801600" cy="3200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8356907"/>
            <a:ext cx="3554448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2EDDB"/>
                </a:solidFill>
                <a:latin typeface="王漢宗勘流亭"/>
              </a:rPr>
              <a:t>2022年7月5日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518330"/>
            <a:ext cx="2163127" cy="46548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673054"/>
            <a:ext cx="1763760" cy="52912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0" y="8687091"/>
            <a:ext cx="2084340" cy="1263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8288000" cy="1904234"/>
            <a:chOff x="0" y="0"/>
            <a:chExt cx="5666449" cy="8568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66449" cy="856823"/>
            </a:xfrm>
            <a:custGeom>
              <a:avLst/>
              <a:gdLst/>
              <a:ahLst/>
              <a:cxnLst/>
              <a:rect l="l" t="t" r="r" b="b"/>
              <a:pathLst>
                <a:path w="5666449" h="856823">
                  <a:moveTo>
                    <a:pt x="0" y="0"/>
                  </a:moveTo>
                  <a:lnTo>
                    <a:pt x="5666449" y="0"/>
                  </a:lnTo>
                  <a:lnTo>
                    <a:pt x="5666449" y="856823"/>
                  </a:lnTo>
                  <a:lnTo>
                    <a:pt x="0" y="856823"/>
                  </a:lnTo>
                  <a:close/>
                </a:path>
              </a:pathLst>
            </a:custGeom>
            <a:solidFill>
              <a:srgbClr val="389D7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346940" y="8545760"/>
            <a:ext cx="831328" cy="1826965"/>
            <a:chOff x="0" y="0"/>
            <a:chExt cx="1045580" cy="22978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45580" cy="2297816"/>
            </a:xfrm>
            <a:custGeom>
              <a:avLst/>
              <a:gdLst/>
              <a:ahLst/>
              <a:cxnLst/>
              <a:rect l="l" t="t" r="r" b="b"/>
              <a:pathLst>
                <a:path w="1045580" h="2297816">
                  <a:moveTo>
                    <a:pt x="921119" y="2297816"/>
                  </a:moveTo>
                  <a:lnTo>
                    <a:pt x="124460" y="2297816"/>
                  </a:lnTo>
                  <a:cubicBezTo>
                    <a:pt x="55880" y="2297816"/>
                    <a:pt x="0" y="2241935"/>
                    <a:pt x="0" y="21733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21120" y="0"/>
                  </a:lnTo>
                  <a:cubicBezTo>
                    <a:pt x="989700" y="0"/>
                    <a:pt x="1045580" y="55880"/>
                    <a:pt x="1045580" y="124460"/>
                  </a:cubicBezTo>
                  <a:lnTo>
                    <a:pt x="1045580" y="2173356"/>
                  </a:lnTo>
                  <a:cubicBezTo>
                    <a:pt x="1045580" y="2241936"/>
                    <a:pt x="989700" y="2297816"/>
                    <a:pt x="921120" y="2297816"/>
                  </a:cubicBezTo>
                  <a:close/>
                </a:path>
              </a:pathLst>
            </a:custGeom>
            <a:solidFill>
              <a:srgbClr val="389D76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6581489" y="8776970"/>
            <a:ext cx="362229" cy="46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smtClean="0">
                <a:solidFill>
                  <a:srgbClr val="F2EDDB"/>
                </a:solidFill>
              </a:rPr>
              <a:t>1</a:t>
            </a:r>
            <a:endParaRPr lang="en-US" sz="2799" dirty="0">
              <a:solidFill>
                <a:srgbClr val="F2EDDB"/>
              </a:solidFill>
            </a:endParaRPr>
          </a:p>
        </p:txBody>
      </p:sp>
      <p:sp>
        <p:nvSpPr>
          <p:cNvPr id="108" name="流程圖: 替代處理程序 107"/>
          <p:cNvSpPr/>
          <p:nvPr/>
        </p:nvSpPr>
        <p:spPr>
          <a:xfrm>
            <a:off x="335234" y="2341395"/>
            <a:ext cx="2565412" cy="1140776"/>
          </a:xfrm>
          <a:prstGeom prst="flowChartAlternateProcess">
            <a:avLst/>
          </a:prstGeom>
          <a:solidFill>
            <a:srgbClr val="FFFFFF">
              <a:alpha val="75000"/>
            </a:srgbClr>
          </a:solidFill>
          <a:ln w="19050">
            <a:solidFill>
              <a:srgbClr val="009F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2400" b="1" dirty="0">
                <a:solidFill>
                  <a:srgbClr val="009F83"/>
                </a:solidFill>
              </a:rPr>
              <a:t>1954</a:t>
            </a:r>
          </a:p>
          <a:p>
            <a:r>
              <a:rPr lang="zh-TW" altLang="en-US" sz="1600" dirty="0"/>
              <a:t>正名為「</a:t>
            </a:r>
            <a:r>
              <a:rPr lang="zh-TW" altLang="en-US" sz="1600" b="1" dirty="0"/>
              <a:t>香港心理衞生會</a:t>
            </a:r>
            <a:r>
              <a:rPr lang="zh-TW" altLang="en-US" sz="1600" dirty="0"/>
              <a:t>」</a:t>
            </a:r>
            <a:endParaRPr lang="zh-HK" altLang="en-US" sz="1600" dirty="0"/>
          </a:p>
        </p:txBody>
      </p:sp>
      <p:sp>
        <p:nvSpPr>
          <p:cNvPr id="109" name="流程圖: 替代處理程序 108"/>
          <p:cNvSpPr/>
          <p:nvPr/>
        </p:nvSpPr>
        <p:spPr>
          <a:xfrm>
            <a:off x="6514791" y="2243058"/>
            <a:ext cx="3094387" cy="1317824"/>
          </a:xfrm>
          <a:prstGeom prst="flowChartAlternateProcess">
            <a:avLst/>
          </a:prstGeom>
          <a:solidFill>
            <a:srgbClr val="FFFFFF">
              <a:alpha val="75000"/>
            </a:srgbClr>
          </a:solidFill>
          <a:ln w="19050">
            <a:solidFill>
              <a:srgbClr val="009F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altLang="zh-HK" sz="2400" b="1" dirty="0">
                <a:solidFill>
                  <a:srgbClr val="009F83"/>
                </a:solidFill>
              </a:rPr>
              <a:t>1972</a:t>
            </a:r>
          </a:p>
          <a:p>
            <a:r>
              <a:rPr lang="zh-TW" altLang="en-US" sz="1600" dirty="0"/>
              <a:t>出版「</a:t>
            </a:r>
            <a:r>
              <a:rPr lang="zh-TW" altLang="en-US" sz="1600" b="1" dirty="0"/>
              <a:t>香港心理衞生會會刊</a:t>
            </a:r>
            <a:r>
              <a:rPr lang="zh-TW" altLang="en-US" sz="1600" dirty="0"/>
              <a:t>」，為全港唯一以心理衞生為題的期刊</a:t>
            </a:r>
            <a:endParaRPr lang="zh-HK" altLang="en-US" sz="1600" dirty="0"/>
          </a:p>
        </p:txBody>
      </p:sp>
      <p:sp>
        <p:nvSpPr>
          <p:cNvPr id="114" name="流程圖: 替代處理程序 113"/>
          <p:cNvSpPr/>
          <p:nvPr/>
        </p:nvSpPr>
        <p:spPr>
          <a:xfrm>
            <a:off x="3579040" y="2846453"/>
            <a:ext cx="2471371" cy="1251484"/>
          </a:xfrm>
          <a:prstGeom prst="flowChartAlternateProcess">
            <a:avLst/>
          </a:prstGeom>
          <a:solidFill>
            <a:srgbClr val="FFFFFF">
              <a:alpha val="75000"/>
            </a:srgbClr>
          </a:solidFill>
          <a:ln w="19050">
            <a:solidFill>
              <a:srgbClr val="009F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2400" b="1" dirty="0">
                <a:solidFill>
                  <a:srgbClr val="009F83"/>
                </a:solidFill>
              </a:rPr>
              <a:t>1967</a:t>
            </a:r>
          </a:p>
          <a:p>
            <a:r>
              <a:rPr lang="zh-TW" altLang="en-US" sz="1600" dirty="0"/>
              <a:t>成立</a:t>
            </a:r>
            <a:r>
              <a:rPr lang="zh-TW" altLang="en-US" sz="1600" b="1" dirty="0"/>
              <a:t>艾齡樓</a:t>
            </a:r>
            <a:r>
              <a:rPr lang="zh-TW" altLang="en-US" sz="1600" dirty="0"/>
              <a:t>，為全港首間設於公共屋邨的精神病康復者中途宿舍</a:t>
            </a:r>
            <a:endParaRPr lang="zh-HK" altLang="en-US" sz="1600" dirty="0"/>
          </a:p>
        </p:txBody>
      </p:sp>
      <p:grpSp>
        <p:nvGrpSpPr>
          <p:cNvPr id="115" name="群組 114"/>
          <p:cNvGrpSpPr/>
          <p:nvPr/>
        </p:nvGrpSpPr>
        <p:grpSpPr>
          <a:xfrm rot="714983">
            <a:off x="2931576" y="3202681"/>
            <a:ext cx="475521" cy="220560"/>
            <a:chOff x="3031392" y="2045109"/>
            <a:chExt cx="634028" cy="294080"/>
          </a:xfrm>
        </p:grpSpPr>
        <p:sp>
          <p:nvSpPr>
            <p:cNvPr id="116" name="橢圓 115"/>
            <p:cNvSpPr/>
            <p:nvPr/>
          </p:nvSpPr>
          <p:spPr>
            <a:xfrm rot="20056406">
              <a:off x="3350303" y="2185062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117" name="等腰三角形 116"/>
            <p:cNvSpPr/>
            <p:nvPr/>
          </p:nvSpPr>
          <p:spPr>
            <a:xfrm rot="3257667">
              <a:off x="3485420" y="2045109"/>
              <a:ext cx="180000" cy="180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118" name="橢圓 117"/>
            <p:cNvSpPr/>
            <p:nvPr/>
          </p:nvSpPr>
          <p:spPr>
            <a:xfrm rot="20056406">
              <a:off x="3184309" y="2222895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119" name="橢圓 118"/>
            <p:cNvSpPr/>
            <p:nvPr/>
          </p:nvSpPr>
          <p:spPr>
            <a:xfrm rot="20056406">
              <a:off x="3031392" y="2141146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120" name="群組 119"/>
          <p:cNvGrpSpPr/>
          <p:nvPr/>
        </p:nvGrpSpPr>
        <p:grpSpPr>
          <a:xfrm rot="18816105" flipV="1">
            <a:off x="6100437" y="2717000"/>
            <a:ext cx="324385" cy="258059"/>
            <a:chOff x="6298377" y="1841460"/>
            <a:chExt cx="432513" cy="344078"/>
          </a:xfrm>
        </p:grpSpPr>
        <p:sp>
          <p:nvSpPr>
            <p:cNvPr id="121" name="橢圓 120"/>
            <p:cNvSpPr/>
            <p:nvPr/>
          </p:nvSpPr>
          <p:spPr>
            <a:xfrm>
              <a:off x="6298377" y="2069244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122" name="橢圓 121"/>
            <p:cNvSpPr/>
            <p:nvPr/>
          </p:nvSpPr>
          <p:spPr>
            <a:xfrm>
              <a:off x="6457940" y="2039027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123" name="等腰三角形 122"/>
            <p:cNvSpPr/>
            <p:nvPr/>
          </p:nvSpPr>
          <p:spPr>
            <a:xfrm rot="2020702">
              <a:off x="6550890" y="1841460"/>
              <a:ext cx="180000" cy="180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124" name="群組 123"/>
          <p:cNvGrpSpPr/>
          <p:nvPr/>
        </p:nvGrpSpPr>
        <p:grpSpPr>
          <a:xfrm rot="714983">
            <a:off x="9640176" y="3251506"/>
            <a:ext cx="475521" cy="220560"/>
            <a:chOff x="3031392" y="2045109"/>
            <a:chExt cx="634028" cy="294080"/>
          </a:xfrm>
        </p:grpSpPr>
        <p:sp>
          <p:nvSpPr>
            <p:cNvPr id="125" name="橢圓 124"/>
            <p:cNvSpPr/>
            <p:nvPr/>
          </p:nvSpPr>
          <p:spPr>
            <a:xfrm rot="20056406">
              <a:off x="3350303" y="2185062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126" name="等腰三角形 125"/>
            <p:cNvSpPr/>
            <p:nvPr/>
          </p:nvSpPr>
          <p:spPr>
            <a:xfrm rot="3257667">
              <a:off x="3485420" y="2045109"/>
              <a:ext cx="180000" cy="180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127" name="橢圓 126"/>
            <p:cNvSpPr/>
            <p:nvPr/>
          </p:nvSpPr>
          <p:spPr>
            <a:xfrm rot="20056406">
              <a:off x="3184309" y="2222895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128" name="橢圓 127"/>
            <p:cNvSpPr/>
            <p:nvPr/>
          </p:nvSpPr>
          <p:spPr>
            <a:xfrm rot="20056406">
              <a:off x="3031392" y="2141146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</p:grpSp>
      <p:sp>
        <p:nvSpPr>
          <p:cNvPr id="130" name="流程圖: 替代處理程序 129"/>
          <p:cNvSpPr/>
          <p:nvPr/>
        </p:nvSpPr>
        <p:spPr>
          <a:xfrm>
            <a:off x="10166697" y="2554019"/>
            <a:ext cx="2639323" cy="1448102"/>
          </a:xfrm>
          <a:prstGeom prst="flowChartAlternateProcess">
            <a:avLst/>
          </a:prstGeom>
          <a:solidFill>
            <a:srgbClr val="FFFFFF">
              <a:alpha val="75000"/>
            </a:srgbClr>
          </a:solidFill>
          <a:ln w="19050">
            <a:solidFill>
              <a:srgbClr val="009F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2400" b="1" dirty="0">
                <a:solidFill>
                  <a:srgbClr val="009F83"/>
                </a:solidFill>
              </a:rPr>
              <a:t>1978</a:t>
            </a:r>
          </a:p>
          <a:p>
            <a:r>
              <a:rPr lang="zh-TW" altLang="en-US" sz="1600" dirty="0"/>
              <a:t>成立</a:t>
            </a:r>
            <a:r>
              <a:rPr lang="zh-TW" altLang="en-US" sz="1600" b="1" dirty="0"/>
              <a:t>白田兒童中心</a:t>
            </a:r>
            <a:r>
              <a:rPr lang="zh-TW" altLang="en-US" sz="1600" dirty="0"/>
              <a:t>，為全港首間服務嚴重弱智兒童的訓練中心及宿舍</a:t>
            </a:r>
            <a:endParaRPr lang="zh-HK" altLang="en-US" sz="1600" dirty="0"/>
          </a:p>
        </p:txBody>
      </p:sp>
      <p:sp>
        <p:nvSpPr>
          <p:cNvPr id="131" name="流程圖: 替代處理程序 130"/>
          <p:cNvSpPr/>
          <p:nvPr/>
        </p:nvSpPr>
        <p:spPr>
          <a:xfrm>
            <a:off x="13044958" y="2291052"/>
            <a:ext cx="2428686" cy="1181099"/>
          </a:xfrm>
          <a:prstGeom prst="flowChartAlternateProcess">
            <a:avLst/>
          </a:prstGeom>
          <a:solidFill>
            <a:srgbClr val="FFFFFF">
              <a:alpha val="75000"/>
            </a:srgbClr>
          </a:solidFill>
          <a:ln w="19050">
            <a:solidFill>
              <a:srgbClr val="009F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2400" b="1" dirty="0">
                <a:solidFill>
                  <a:srgbClr val="009F83"/>
                </a:solidFill>
              </a:rPr>
              <a:t>1994</a:t>
            </a:r>
          </a:p>
          <a:p>
            <a:r>
              <a:rPr lang="zh-TW" altLang="en-US" sz="1600" dirty="0"/>
              <a:t>廿四小時「</a:t>
            </a:r>
            <a:r>
              <a:rPr lang="zh-TW" altLang="en-US" sz="1600" b="1" dirty="0"/>
              <a:t>心理健康資訊熱線」</a:t>
            </a:r>
            <a:r>
              <a:rPr lang="zh-TW" altLang="en-US" sz="1600" dirty="0"/>
              <a:t>正式投入服務</a:t>
            </a:r>
            <a:endParaRPr lang="zh-HK" altLang="en-US" sz="1600" dirty="0"/>
          </a:p>
        </p:txBody>
      </p:sp>
      <p:sp>
        <p:nvSpPr>
          <p:cNvPr id="132" name="流程圖: 替代處理程序 131"/>
          <p:cNvSpPr/>
          <p:nvPr/>
        </p:nvSpPr>
        <p:spPr>
          <a:xfrm>
            <a:off x="10381743" y="4711078"/>
            <a:ext cx="2819400" cy="1448737"/>
          </a:xfrm>
          <a:prstGeom prst="flowChartAlternateProcess">
            <a:avLst/>
          </a:prstGeom>
          <a:solidFill>
            <a:srgbClr val="FFFFFF">
              <a:alpha val="75000"/>
            </a:srgbClr>
          </a:solidFill>
          <a:ln w="19050">
            <a:solidFill>
              <a:srgbClr val="009F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2400" b="1" dirty="0">
                <a:solidFill>
                  <a:srgbClr val="009F83"/>
                </a:solidFill>
              </a:rPr>
              <a:t>2002</a:t>
            </a:r>
          </a:p>
          <a:p>
            <a:r>
              <a:rPr lang="zh-TW" altLang="en-US" sz="1600" dirty="0"/>
              <a:t>成立附屬公司</a:t>
            </a:r>
            <a:r>
              <a:rPr lang="zh-TW" altLang="en-US" sz="1600" b="1" dirty="0"/>
              <a:t>明途聯繫有限公司</a:t>
            </a:r>
            <a:r>
              <a:rPr lang="zh-TW" altLang="en-US" sz="1600" dirty="0"/>
              <a:t>，為殘疾人士製造訓練及公開就業機會</a:t>
            </a:r>
          </a:p>
        </p:txBody>
      </p:sp>
      <p:sp>
        <p:nvSpPr>
          <p:cNvPr id="133" name="流程圖: 替代處理程序 132"/>
          <p:cNvSpPr/>
          <p:nvPr/>
        </p:nvSpPr>
        <p:spPr>
          <a:xfrm>
            <a:off x="7132890" y="5280387"/>
            <a:ext cx="2688973" cy="998083"/>
          </a:xfrm>
          <a:prstGeom prst="flowChartAlternateProcess">
            <a:avLst/>
          </a:prstGeom>
          <a:solidFill>
            <a:srgbClr val="FFFFFF">
              <a:alpha val="75000"/>
            </a:srgbClr>
          </a:solidFill>
          <a:ln w="19050">
            <a:solidFill>
              <a:srgbClr val="009F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altLang="zh-HK" sz="2400" b="1" dirty="0">
                <a:solidFill>
                  <a:srgbClr val="009F83"/>
                </a:solidFill>
              </a:rPr>
              <a:t>2006</a:t>
            </a:r>
          </a:p>
          <a:p>
            <a:r>
              <a:rPr lang="zh-TW" altLang="en-US" sz="1600" dirty="0"/>
              <a:t>獲授權為「</a:t>
            </a:r>
            <a:r>
              <a:rPr lang="zh-TW" altLang="en-US" sz="1600" b="1" dirty="0"/>
              <a:t>精神健康急救課程</a:t>
            </a:r>
            <a:r>
              <a:rPr lang="zh-TW" altLang="en-US" sz="1600" dirty="0"/>
              <a:t>」的特許培訓機構</a:t>
            </a:r>
            <a:endParaRPr lang="zh-HK" altLang="en-US" sz="1600" dirty="0"/>
          </a:p>
        </p:txBody>
      </p:sp>
      <p:grpSp>
        <p:nvGrpSpPr>
          <p:cNvPr id="151" name="群組 150"/>
          <p:cNvGrpSpPr/>
          <p:nvPr/>
        </p:nvGrpSpPr>
        <p:grpSpPr>
          <a:xfrm rot="17739388">
            <a:off x="13268290" y="5229199"/>
            <a:ext cx="306998" cy="256132"/>
            <a:chOff x="3749844" y="3630383"/>
            <a:chExt cx="409330" cy="341509"/>
          </a:xfrm>
        </p:grpSpPr>
        <p:sp>
          <p:nvSpPr>
            <p:cNvPr id="152" name="橢圓 151"/>
            <p:cNvSpPr/>
            <p:nvPr/>
          </p:nvSpPr>
          <p:spPr>
            <a:xfrm rot="1672277">
              <a:off x="4042880" y="3855598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3" name="橢圓 152"/>
            <p:cNvSpPr/>
            <p:nvPr/>
          </p:nvSpPr>
          <p:spPr>
            <a:xfrm rot="1672277">
              <a:off x="3893799" y="3818640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4" name="等腰三角形 153"/>
            <p:cNvSpPr/>
            <p:nvPr/>
          </p:nvSpPr>
          <p:spPr>
            <a:xfrm rot="19968997">
              <a:off x="3749844" y="3630383"/>
              <a:ext cx="180000" cy="180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57" name="流程圖: 替代處理程序 156"/>
          <p:cNvSpPr/>
          <p:nvPr/>
        </p:nvSpPr>
        <p:spPr>
          <a:xfrm>
            <a:off x="13655078" y="4399807"/>
            <a:ext cx="3051050" cy="1464213"/>
          </a:xfrm>
          <a:prstGeom prst="flowChartAlternateProcess">
            <a:avLst/>
          </a:prstGeom>
          <a:solidFill>
            <a:srgbClr val="FFFFFF">
              <a:alpha val="75000"/>
            </a:srgbClr>
          </a:solidFill>
          <a:ln w="19050">
            <a:solidFill>
              <a:srgbClr val="009F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2400" b="1" dirty="0">
                <a:solidFill>
                  <a:srgbClr val="009F83"/>
                </a:solidFill>
              </a:rPr>
              <a:t>1997</a:t>
            </a:r>
          </a:p>
          <a:p>
            <a:pPr algn="just"/>
            <a:r>
              <a:rPr lang="zh-TW" altLang="en-US" sz="1600" dirty="0"/>
              <a:t>觀塘多元化服務大樓落成，正式命名為</a:t>
            </a:r>
            <a:r>
              <a:rPr lang="zh-TW" altLang="en-US" sz="1600" b="1" dirty="0"/>
              <a:t>香港心理衞生會賽馬會大樓</a:t>
            </a:r>
            <a:endParaRPr lang="zh-HK" altLang="en-US" sz="1600" b="1" dirty="0"/>
          </a:p>
        </p:txBody>
      </p:sp>
      <p:grpSp>
        <p:nvGrpSpPr>
          <p:cNvPr id="158" name="群組 157"/>
          <p:cNvGrpSpPr/>
          <p:nvPr/>
        </p:nvGrpSpPr>
        <p:grpSpPr>
          <a:xfrm rot="18816105" flipV="1">
            <a:off x="12711808" y="2477265"/>
            <a:ext cx="324385" cy="258059"/>
            <a:chOff x="6298377" y="1841460"/>
            <a:chExt cx="432513" cy="344078"/>
          </a:xfrm>
        </p:grpSpPr>
        <p:sp>
          <p:nvSpPr>
            <p:cNvPr id="159" name="橢圓 158"/>
            <p:cNvSpPr/>
            <p:nvPr/>
          </p:nvSpPr>
          <p:spPr>
            <a:xfrm>
              <a:off x="6298377" y="2069244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160" name="橢圓 159"/>
            <p:cNvSpPr/>
            <p:nvPr/>
          </p:nvSpPr>
          <p:spPr>
            <a:xfrm>
              <a:off x="6457940" y="2039027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161" name="等腰三角形 160"/>
            <p:cNvSpPr/>
            <p:nvPr/>
          </p:nvSpPr>
          <p:spPr>
            <a:xfrm rot="2020702">
              <a:off x="6550890" y="1841460"/>
              <a:ext cx="180000" cy="180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</p:grpSp>
      <p:pic>
        <p:nvPicPr>
          <p:cNvPr id="156" name="圖片 1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9925" y="2950824"/>
            <a:ext cx="2539475" cy="190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9" name="圖片 1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348" b="639"/>
          <a:stretch/>
        </p:blipFill>
        <p:spPr>
          <a:xfrm rot="577584">
            <a:off x="8458078" y="3309409"/>
            <a:ext cx="1069392" cy="1573081"/>
          </a:xfrm>
          <a:prstGeom prst="rect">
            <a:avLst/>
          </a:prstGeom>
          <a:effectLst>
            <a:outerShdw blurRad="38100" dist="38100" dir="7800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175" name="群組 174"/>
          <p:cNvGrpSpPr/>
          <p:nvPr/>
        </p:nvGrpSpPr>
        <p:grpSpPr>
          <a:xfrm rot="20504947">
            <a:off x="9883899" y="5438718"/>
            <a:ext cx="453559" cy="165542"/>
            <a:chOff x="7266094" y="3535956"/>
            <a:chExt cx="604745" cy="220722"/>
          </a:xfrm>
        </p:grpSpPr>
        <p:sp>
          <p:nvSpPr>
            <p:cNvPr id="176" name="橢圓 175"/>
            <p:cNvSpPr/>
            <p:nvPr/>
          </p:nvSpPr>
          <p:spPr>
            <a:xfrm rot="21385954">
              <a:off x="7754545" y="3535956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7" name="橢圓 176"/>
            <p:cNvSpPr/>
            <p:nvPr/>
          </p:nvSpPr>
          <p:spPr>
            <a:xfrm rot="21385954">
              <a:off x="7484083" y="3632897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8" name="等腰三角形 177"/>
            <p:cNvSpPr/>
            <p:nvPr/>
          </p:nvSpPr>
          <p:spPr>
            <a:xfrm rot="17242458">
              <a:off x="7266094" y="3549052"/>
              <a:ext cx="180000" cy="180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 dirty="0"/>
            </a:p>
          </p:txBody>
        </p:sp>
        <p:sp>
          <p:nvSpPr>
            <p:cNvPr id="179" name="橢圓 178"/>
            <p:cNvSpPr/>
            <p:nvPr/>
          </p:nvSpPr>
          <p:spPr>
            <a:xfrm rot="21385954">
              <a:off x="7635615" y="3640384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0" name="流程圖: 替代處理程序 179"/>
          <p:cNvSpPr/>
          <p:nvPr/>
        </p:nvSpPr>
        <p:spPr>
          <a:xfrm>
            <a:off x="3454262" y="4626902"/>
            <a:ext cx="2803570" cy="1573658"/>
          </a:xfrm>
          <a:prstGeom prst="flowChartAlternateProcess">
            <a:avLst/>
          </a:prstGeom>
          <a:solidFill>
            <a:srgbClr val="FFFFFF">
              <a:alpha val="75000"/>
            </a:srgbClr>
          </a:solidFill>
          <a:ln w="19050">
            <a:solidFill>
              <a:srgbClr val="009F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zh-HK" sz="2400" b="1" dirty="0">
                <a:solidFill>
                  <a:srgbClr val="009F83"/>
                </a:solidFill>
              </a:rPr>
              <a:t>2007</a:t>
            </a:r>
          </a:p>
          <a:p>
            <a:pPr algn="just"/>
            <a:r>
              <a:rPr lang="zh-TW" altLang="en-US" sz="1600" dirty="0"/>
              <a:t>與世界心理衞生聯盟及兩個本地團體合辦「</a:t>
            </a:r>
            <a:r>
              <a:rPr lang="en-US" altLang="zh-TW" sz="1600" b="1" dirty="0"/>
              <a:t>2007</a:t>
            </a:r>
            <a:r>
              <a:rPr lang="zh-TW" altLang="en-US" sz="1600" b="1" dirty="0"/>
              <a:t>年世界心理衞生聯盟世界會議</a:t>
            </a:r>
            <a:r>
              <a:rPr lang="zh-TW" altLang="en-US" sz="1600" dirty="0"/>
              <a:t>」</a:t>
            </a:r>
            <a:endParaRPr lang="zh-HK" altLang="en-US" sz="1600" dirty="0"/>
          </a:p>
        </p:txBody>
      </p:sp>
      <p:sp>
        <p:nvSpPr>
          <p:cNvPr id="181" name="流程圖: 替代處理程序 180"/>
          <p:cNvSpPr/>
          <p:nvPr/>
        </p:nvSpPr>
        <p:spPr>
          <a:xfrm>
            <a:off x="472801" y="4217329"/>
            <a:ext cx="2580537" cy="1585916"/>
          </a:xfrm>
          <a:prstGeom prst="flowChartAlternateProcess">
            <a:avLst/>
          </a:prstGeom>
          <a:solidFill>
            <a:srgbClr val="FFFFFF">
              <a:alpha val="75000"/>
            </a:srgbClr>
          </a:solidFill>
          <a:ln w="19050">
            <a:solidFill>
              <a:srgbClr val="009F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2400" b="1" dirty="0">
                <a:solidFill>
                  <a:srgbClr val="009F83"/>
                </a:solidFill>
              </a:rPr>
              <a:t>2009</a:t>
            </a:r>
          </a:p>
          <a:p>
            <a:r>
              <a:rPr lang="zh-TW" altLang="en-US" sz="1600" dirty="0"/>
              <a:t>白田兒童中心遷入位於歌和老街的獨立校舍，正式易名為</a:t>
            </a:r>
            <a:r>
              <a:rPr lang="zh-TW" altLang="en-US" sz="1600" b="1" dirty="0"/>
              <a:t>臻和學校</a:t>
            </a:r>
          </a:p>
        </p:txBody>
      </p:sp>
      <p:sp>
        <p:nvSpPr>
          <p:cNvPr id="182" name="流程圖: 替代處理程序 181"/>
          <p:cNvSpPr/>
          <p:nvPr/>
        </p:nvSpPr>
        <p:spPr>
          <a:xfrm>
            <a:off x="943241" y="7772268"/>
            <a:ext cx="2511021" cy="1562232"/>
          </a:xfrm>
          <a:prstGeom prst="flowChartAlternateProcess">
            <a:avLst/>
          </a:prstGeom>
          <a:solidFill>
            <a:srgbClr val="FFFFFF">
              <a:alpha val="75000"/>
            </a:srgbClr>
          </a:solidFill>
          <a:ln w="19050">
            <a:solidFill>
              <a:srgbClr val="009F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2400" b="1" dirty="0">
                <a:solidFill>
                  <a:srgbClr val="009F83"/>
                </a:solidFill>
              </a:rPr>
              <a:t>2010</a:t>
            </a:r>
          </a:p>
          <a:p>
            <a:r>
              <a:rPr lang="zh-TW" altLang="en-US" sz="1600" dirty="0"/>
              <a:t>成立</a:t>
            </a:r>
            <a:r>
              <a:rPr lang="zh-TW" altLang="en-US" sz="1600" b="1" dirty="0"/>
              <a:t>傅德枬輔導及發展中心</a:t>
            </a:r>
            <a:r>
              <a:rPr lang="zh-TW" altLang="en-US" sz="1600" dirty="0"/>
              <a:t>，以自負盈虧經營方式運作，提供輔導、小組治療及專業培訓</a:t>
            </a:r>
            <a:endParaRPr lang="zh-HK" altLang="en-US" sz="1600" dirty="0"/>
          </a:p>
        </p:txBody>
      </p:sp>
      <p:sp>
        <p:nvSpPr>
          <p:cNvPr id="188" name="流程圖: 替代處理程序 187"/>
          <p:cNvSpPr/>
          <p:nvPr/>
        </p:nvSpPr>
        <p:spPr>
          <a:xfrm>
            <a:off x="914400" y="6134100"/>
            <a:ext cx="2543031" cy="1485544"/>
          </a:xfrm>
          <a:prstGeom prst="flowChartAlternateProcess">
            <a:avLst/>
          </a:prstGeom>
          <a:solidFill>
            <a:srgbClr val="FFFFFF">
              <a:alpha val="75000"/>
            </a:srgbClr>
          </a:solidFill>
          <a:ln w="19050">
            <a:solidFill>
              <a:srgbClr val="009F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2400" b="1" dirty="0">
                <a:solidFill>
                  <a:srgbClr val="009F83"/>
                </a:solidFill>
              </a:rPr>
              <a:t>2010</a:t>
            </a:r>
          </a:p>
          <a:p>
            <a:r>
              <a:rPr lang="zh-TW" altLang="en-US" sz="1600" dirty="0"/>
              <a:t>成立</a:t>
            </a:r>
            <a:r>
              <a:rPr lang="zh-TW" altLang="en-US" sz="1600" b="1" dirty="0"/>
              <a:t>社區康復學院</a:t>
            </a:r>
            <a:r>
              <a:rPr lang="zh-TW" altLang="en-US" sz="1600" dirty="0"/>
              <a:t>，為內地精神衞生及社區康復服務單位的同工提供培訓及顧問服務</a:t>
            </a:r>
            <a:endParaRPr lang="zh-HK" altLang="en-US" sz="1600" dirty="0"/>
          </a:p>
        </p:txBody>
      </p:sp>
      <p:grpSp>
        <p:nvGrpSpPr>
          <p:cNvPr id="189" name="群組 188"/>
          <p:cNvGrpSpPr/>
          <p:nvPr/>
        </p:nvGrpSpPr>
        <p:grpSpPr>
          <a:xfrm rot="1350049">
            <a:off x="3795415" y="7824628"/>
            <a:ext cx="283181" cy="387199"/>
            <a:chOff x="5872761" y="6980411"/>
            <a:chExt cx="377575" cy="516265"/>
          </a:xfrm>
        </p:grpSpPr>
        <p:sp>
          <p:nvSpPr>
            <p:cNvPr id="190" name="橢圓 189"/>
            <p:cNvSpPr/>
            <p:nvPr/>
          </p:nvSpPr>
          <p:spPr>
            <a:xfrm rot="21439937">
              <a:off x="5968065" y="7279215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1" name="橢圓 190"/>
            <p:cNvSpPr/>
            <p:nvPr/>
          </p:nvSpPr>
          <p:spPr>
            <a:xfrm rot="21439937">
              <a:off x="6028855" y="7165718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2" name="等腰三角形 191"/>
            <p:cNvSpPr/>
            <p:nvPr/>
          </p:nvSpPr>
          <p:spPr>
            <a:xfrm rot="1347156">
              <a:off x="6048007" y="6980411"/>
              <a:ext cx="202329" cy="16699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3" name="橢圓 192"/>
            <p:cNvSpPr/>
            <p:nvPr/>
          </p:nvSpPr>
          <p:spPr>
            <a:xfrm rot="21439937">
              <a:off x="5872761" y="7380382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94" name="群組 193"/>
          <p:cNvGrpSpPr/>
          <p:nvPr/>
        </p:nvGrpSpPr>
        <p:grpSpPr>
          <a:xfrm rot="2384743">
            <a:off x="391756" y="6026645"/>
            <a:ext cx="396833" cy="347828"/>
            <a:chOff x="759055" y="5089870"/>
            <a:chExt cx="529111" cy="463770"/>
          </a:xfrm>
        </p:grpSpPr>
        <p:sp>
          <p:nvSpPr>
            <p:cNvPr id="195" name="橢圓 194"/>
            <p:cNvSpPr/>
            <p:nvPr/>
          </p:nvSpPr>
          <p:spPr>
            <a:xfrm>
              <a:off x="953330" y="5341019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6" name="橢圓 195"/>
            <p:cNvSpPr/>
            <p:nvPr/>
          </p:nvSpPr>
          <p:spPr>
            <a:xfrm>
              <a:off x="840516" y="5230943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7" name="等腰三角形 196"/>
            <p:cNvSpPr/>
            <p:nvPr/>
          </p:nvSpPr>
          <p:spPr>
            <a:xfrm rot="5804065">
              <a:off x="1108166" y="5373640"/>
              <a:ext cx="180000" cy="180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 dirty="0"/>
            </a:p>
          </p:txBody>
        </p:sp>
        <p:sp>
          <p:nvSpPr>
            <p:cNvPr id="198" name="橢圓 197"/>
            <p:cNvSpPr/>
            <p:nvPr/>
          </p:nvSpPr>
          <p:spPr>
            <a:xfrm>
              <a:off x="759055" y="5089870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99" name="群組 198"/>
          <p:cNvGrpSpPr/>
          <p:nvPr/>
        </p:nvGrpSpPr>
        <p:grpSpPr>
          <a:xfrm rot="20885017" flipV="1">
            <a:off x="10044038" y="7482176"/>
            <a:ext cx="475521" cy="220560"/>
            <a:chOff x="3031392" y="2045109"/>
            <a:chExt cx="634028" cy="294080"/>
          </a:xfrm>
        </p:grpSpPr>
        <p:sp>
          <p:nvSpPr>
            <p:cNvPr id="200" name="橢圓 199"/>
            <p:cNvSpPr/>
            <p:nvPr/>
          </p:nvSpPr>
          <p:spPr>
            <a:xfrm rot="20056406">
              <a:off x="3350303" y="2185062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201" name="等腰三角形 200"/>
            <p:cNvSpPr/>
            <p:nvPr/>
          </p:nvSpPr>
          <p:spPr>
            <a:xfrm rot="3257667">
              <a:off x="3485420" y="2045109"/>
              <a:ext cx="180000" cy="180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202" name="橢圓 201"/>
            <p:cNvSpPr/>
            <p:nvPr/>
          </p:nvSpPr>
          <p:spPr>
            <a:xfrm rot="20056406">
              <a:off x="3184309" y="2222895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203" name="橢圓 202"/>
            <p:cNvSpPr/>
            <p:nvPr/>
          </p:nvSpPr>
          <p:spPr>
            <a:xfrm rot="20056406">
              <a:off x="3031392" y="2141146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</p:grpSp>
      <p:sp>
        <p:nvSpPr>
          <p:cNvPr id="204" name="流程圖: 替代處理程序 203"/>
          <p:cNvSpPr/>
          <p:nvPr/>
        </p:nvSpPr>
        <p:spPr>
          <a:xfrm>
            <a:off x="4335134" y="6949061"/>
            <a:ext cx="2761706" cy="1619128"/>
          </a:xfrm>
          <a:prstGeom prst="flowChartAlternateProcess">
            <a:avLst/>
          </a:prstGeom>
          <a:solidFill>
            <a:srgbClr val="FFFFFF">
              <a:alpha val="75000"/>
            </a:srgbClr>
          </a:solidFill>
          <a:ln w="19050">
            <a:solidFill>
              <a:srgbClr val="009F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HK" sz="2400" b="1" dirty="0">
              <a:solidFill>
                <a:srgbClr val="009F83"/>
              </a:solidFill>
            </a:endParaRPr>
          </a:p>
          <a:p>
            <a:r>
              <a:rPr lang="en-US" altLang="zh-HK" sz="2400" b="1" dirty="0">
                <a:solidFill>
                  <a:srgbClr val="009F83"/>
                </a:solidFill>
              </a:rPr>
              <a:t>201</a:t>
            </a:r>
            <a:r>
              <a:rPr lang="en-US" altLang="zh-TW" sz="2400" b="1" dirty="0">
                <a:solidFill>
                  <a:srgbClr val="009F83"/>
                </a:solidFill>
              </a:rPr>
              <a:t>7</a:t>
            </a:r>
            <a:endParaRPr lang="en-US" altLang="zh-HK" sz="2400" b="1" dirty="0">
              <a:solidFill>
                <a:srgbClr val="009F83"/>
              </a:solidFill>
            </a:endParaRPr>
          </a:p>
          <a:p>
            <a:r>
              <a:rPr lang="zh-TW" altLang="en-US" sz="1600" dirty="0"/>
              <a:t>設立</a:t>
            </a:r>
            <a:r>
              <a:rPr lang="zh-TW" altLang="en-US" sz="1600" b="1" dirty="0"/>
              <a:t>「輔負得正」手機應用程式</a:t>
            </a:r>
            <a:r>
              <a:rPr lang="zh-TW" altLang="en-US" sz="1600" dirty="0"/>
              <a:t>，取代熱線服務</a:t>
            </a:r>
            <a:endParaRPr lang="zh-HK" altLang="en-US" sz="1600" dirty="0"/>
          </a:p>
        </p:txBody>
      </p:sp>
      <p:pic>
        <p:nvPicPr>
          <p:cNvPr id="205" name="圖片 20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5" b="29690"/>
          <a:stretch/>
        </p:blipFill>
        <p:spPr>
          <a:xfrm>
            <a:off x="5727557" y="6385414"/>
            <a:ext cx="649542" cy="1230433"/>
          </a:xfrm>
          <a:prstGeom prst="rect">
            <a:avLst/>
          </a:prstGeom>
        </p:spPr>
      </p:pic>
      <p:pic>
        <p:nvPicPr>
          <p:cNvPr id="206" name="圖片 2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92" y="6847109"/>
            <a:ext cx="806064" cy="801995"/>
          </a:xfrm>
          <a:prstGeom prst="rect">
            <a:avLst/>
          </a:prstGeom>
        </p:spPr>
      </p:pic>
      <p:pic>
        <p:nvPicPr>
          <p:cNvPr id="155" name="Picture 2" descr="心理健康推廣及教育服務 - 精神健康急救課程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966" y="5808614"/>
            <a:ext cx="1269189" cy="121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" name="群組 206"/>
          <p:cNvGrpSpPr/>
          <p:nvPr/>
        </p:nvGrpSpPr>
        <p:grpSpPr>
          <a:xfrm rot="563022">
            <a:off x="6499008" y="5918669"/>
            <a:ext cx="453559" cy="165542"/>
            <a:chOff x="7266094" y="3535956"/>
            <a:chExt cx="604745" cy="220722"/>
          </a:xfrm>
        </p:grpSpPr>
        <p:sp>
          <p:nvSpPr>
            <p:cNvPr id="208" name="橢圓 207"/>
            <p:cNvSpPr/>
            <p:nvPr/>
          </p:nvSpPr>
          <p:spPr>
            <a:xfrm rot="21385954">
              <a:off x="7754545" y="3535956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09" name="橢圓 208"/>
            <p:cNvSpPr/>
            <p:nvPr/>
          </p:nvSpPr>
          <p:spPr>
            <a:xfrm rot="21385954">
              <a:off x="7484083" y="3632897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10" name="等腰三角形 209"/>
            <p:cNvSpPr/>
            <p:nvPr/>
          </p:nvSpPr>
          <p:spPr>
            <a:xfrm rot="17242458">
              <a:off x="7266094" y="3549052"/>
              <a:ext cx="180000" cy="180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 dirty="0"/>
            </a:p>
          </p:txBody>
        </p:sp>
        <p:sp>
          <p:nvSpPr>
            <p:cNvPr id="211" name="橢圓 210"/>
            <p:cNvSpPr/>
            <p:nvPr/>
          </p:nvSpPr>
          <p:spPr>
            <a:xfrm rot="21385954">
              <a:off x="7635615" y="3640384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12" name="群組 211"/>
          <p:cNvGrpSpPr/>
          <p:nvPr/>
        </p:nvGrpSpPr>
        <p:grpSpPr>
          <a:xfrm rot="563022">
            <a:off x="3036118" y="5627158"/>
            <a:ext cx="453559" cy="165542"/>
            <a:chOff x="7266094" y="3535956"/>
            <a:chExt cx="604745" cy="220722"/>
          </a:xfrm>
        </p:grpSpPr>
        <p:sp>
          <p:nvSpPr>
            <p:cNvPr id="213" name="橢圓 212"/>
            <p:cNvSpPr/>
            <p:nvPr/>
          </p:nvSpPr>
          <p:spPr>
            <a:xfrm rot="21385954">
              <a:off x="7754545" y="3535956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14" name="橢圓 213"/>
            <p:cNvSpPr/>
            <p:nvPr/>
          </p:nvSpPr>
          <p:spPr>
            <a:xfrm rot="21385954">
              <a:off x="7484083" y="3632897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15" name="等腰三角形 214"/>
            <p:cNvSpPr/>
            <p:nvPr/>
          </p:nvSpPr>
          <p:spPr>
            <a:xfrm rot="17242458">
              <a:off x="7266094" y="3549052"/>
              <a:ext cx="180000" cy="180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="1" dirty="0"/>
            </a:p>
          </p:txBody>
        </p:sp>
        <p:sp>
          <p:nvSpPr>
            <p:cNvPr id="216" name="橢圓 215"/>
            <p:cNvSpPr/>
            <p:nvPr/>
          </p:nvSpPr>
          <p:spPr>
            <a:xfrm rot="21385954">
              <a:off x="7635615" y="3640384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17" name="流程圖: 替代處理程序 216"/>
          <p:cNvSpPr/>
          <p:nvPr/>
        </p:nvSpPr>
        <p:spPr>
          <a:xfrm>
            <a:off x="10677101" y="7403083"/>
            <a:ext cx="2193538" cy="1524888"/>
          </a:xfrm>
          <a:prstGeom prst="flowChartAlternateProcess">
            <a:avLst/>
          </a:prstGeom>
          <a:solidFill>
            <a:srgbClr val="FFFFFF">
              <a:alpha val="75000"/>
            </a:srgbClr>
          </a:solidFill>
          <a:ln w="19050">
            <a:solidFill>
              <a:srgbClr val="009F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2400" b="1" dirty="0">
                <a:solidFill>
                  <a:srgbClr val="009F83"/>
                </a:solidFill>
              </a:rPr>
              <a:t>2019</a:t>
            </a:r>
          </a:p>
          <a:p>
            <a:r>
              <a:rPr lang="zh-TW" altLang="en-US" sz="1600" dirty="0"/>
              <a:t>機構成立</a:t>
            </a:r>
            <a:r>
              <a:rPr lang="zh-HK" altLang="en-US" sz="1600" b="1" dirty="0"/>
              <a:t>六十</a:t>
            </a:r>
            <a:r>
              <a:rPr lang="zh-TW" altLang="en-US" sz="1600" b="1" dirty="0"/>
              <a:t>五</a:t>
            </a:r>
            <a:r>
              <a:rPr lang="zh-HK" altLang="en-US" sz="1600" b="1" dirty="0"/>
              <a:t>周年</a:t>
            </a:r>
            <a:r>
              <a:rPr lang="zh-TW" altLang="en-US" sz="1600" dirty="0"/>
              <a:t>，舉辧國際心理健康研討會</a:t>
            </a:r>
            <a:endParaRPr lang="zh-HK" altLang="en-US" sz="1600" b="1" dirty="0"/>
          </a:p>
        </p:txBody>
      </p:sp>
      <p:pic>
        <p:nvPicPr>
          <p:cNvPr id="218" name="圖片 2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5" b="96968" l="9945" r="89994">
                        <a14:backgroundMark x1="51243" y1="70164" x2="51243" y2="70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6211" b="23922"/>
          <a:stretch/>
        </p:blipFill>
        <p:spPr>
          <a:xfrm>
            <a:off x="11906811" y="8388815"/>
            <a:ext cx="1397885" cy="1270690"/>
          </a:xfrm>
          <a:prstGeom prst="rect">
            <a:avLst/>
          </a:prstGeom>
        </p:spPr>
      </p:pic>
      <p:grpSp>
        <p:nvGrpSpPr>
          <p:cNvPr id="219" name="群組 218"/>
          <p:cNvGrpSpPr/>
          <p:nvPr/>
        </p:nvGrpSpPr>
        <p:grpSpPr>
          <a:xfrm rot="18981812" flipV="1">
            <a:off x="12950484" y="7202133"/>
            <a:ext cx="475521" cy="220560"/>
            <a:chOff x="3031392" y="2045109"/>
            <a:chExt cx="634028" cy="294080"/>
          </a:xfrm>
        </p:grpSpPr>
        <p:sp>
          <p:nvSpPr>
            <p:cNvPr id="220" name="橢圓 219"/>
            <p:cNvSpPr/>
            <p:nvPr/>
          </p:nvSpPr>
          <p:spPr>
            <a:xfrm rot="20056406">
              <a:off x="3350303" y="2185062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221" name="等腰三角形 220"/>
            <p:cNvSpPr/>
            <p:nvPr/>
          </p:nvSpPr>
          <p:spPr>
            <a:xfrm rot="3257667">
              <a:off x="3485420" y="2045109"/>
              <a:ext cx="180000" cy="180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222" name="橢圓 221"/>
            <p:cNvSpPr/>
            <p:nvPr/>
          </p:nvSpPr>
          <p:spPr>
            <a:xfrm rot="20056406">
              <a:off x="3184309" y="2222895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223" name="橢圓 222"/>
            <p:cNvSpPr/>
            <p:nvPr/>
          </p:nvSpPr>
          <p:spPr>
            <a:xfrm rot="20056406">
              <a:off x="3031392" y="2141146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</p:grpSp>
      <p:sp>
        <p:nvSpPr>
          <p:cNvPr id="231" name="流程圖: 替代處理程序 230"/>
          <p:cNvSpPr/>
          <p:nvPr/>
        </p:nvSpPr>
        <p:spPr>
          <a:xfrm>
            <a:off x="13494245" y="7068525"/>
            <a:ext cx="2782418" cy="1407485"/>
          </a:xfrm>
          <a:prstGeom prst="flowChartAlternateProcess">
            <a:avLst/>
          </a:prstGeom>
          <a:solidFill>
            <a:srgbClr val="FFFFFF">
              <a:alpha val="75000"/>
            </a:srgbClr>
          </a:solidFill>
          <a:ln w="19050">
            <a:solidFill>
              <a:srgbClr val="009F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2400" b="1" dirty="0">
                <a:solidFill>
                  <a:srgbClr val="009F83"/>
                </a:solidFill>
              </a:rPr>
              <a:t>20</a:t>
            </a:r>
            <a:r>
              <a:rPr lang="en-US" altLang="zh-TW" sz="2400" b="1" dirty="0">
                <a:solidFill>
                  <a:srgbClr val="009F83"/>
                </a:solidFill>
              </a:rPr>
              <a:t>21</a:t>
            </a:r>
            <a:endParaRPr lang="en-US" altLang="zh-HK" sz="2400" b="1" dirty="0">
              <a:solidFill>
                <a:srgbClr val="009F83"/>
              </a:solidFill>
            </a:endParaRPr>
          </a:p>
          <a:p>
            <a:r>
              <a:rPr lang="zh-TW" altLang="en-US" sz="1600" dirty="0"/>
              <a:t>全新的「</a:t>
            </a:r>
            <a:r>
              <a:rPr lang="en-US" altLang="zh-TW" sz="1600" b="1" dirty="0"/>
              <a:t>5 </a:t>
            </a:r>
            <a:r>
              <a:rPr lang="zh-TW" altLang="en-US" sz="1600" b="1" dirty="0"/>
              <a:t>年策略發展計劃」</a:t>
            </a:r>
            <a:r>
              <a:rPr lang="zh-TW" altLang="en-US" sz="1600" dirty="0"/>
              <a:t>正式開展</a:t>
            </a:r>
            <a:endParaRPr lang="zh-HK" altLang="en-US" sz="1600" b="1" dirty="0"/>
          </a:p>
        </p:txBody>
      </p:sp>
      <p:grpSp>
        <p:nvGrpSpPr>
          <p:cNvPr id="236" name="群組 235"/>
          <p:cNvGrpSpPr/>
          <p:nvPr/>
        </p:nvGrpSpPr>
        <p:grpSpPr>
          <a:xfrm rot="5240542" flipV="1">
            <a:off x="14877276" y="3938547"/>
            <a:ext cx="674255" cy="168060"/>
            <a:chOff x="3031392" y="2045109"/>
            <a:chExt cx="634028" cy="294080"/>
          </a:xfrm>
        </p:grpSpPr>
        <p:sp>
          <p:nvSpPr>
            <p:cNvPr id="237" name="橢圓 236"/>
            <p:cNvSpPr/>
            <p:nvPr/>
          </p:nvSpPr>
          <p:spPr>
            <a:xfrm rot="20056406">
              <a:off x="3350303" y="2185062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238" name="等腰三角形 237"/>
            <p:cNvSpPr/>
            <p:nvPr/>
          </p:nvSpPr>
          <p:spPr>
            <a:xfrm rot="3257667">
              <a:off x="3485420" y="2045109"/>
              <a:ext cx="180000" cy="180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239" name="橢圓 238"/>
            <p:cNvSpPr/>
            <p:nvPr/>
          </p:nvSpPr>
          <p:spPr>
            <a:xfrm rot="20056406">
              <a:off x="3184309" y="2222895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  <p:sp>
          <p:nvSpPr>
            <p:cNvPr id="240" name="橢圓 239"/>
            <p:cNvSpPr/>
            <p:nvPr/>
          </p:nvSpPr>
          <p:spPr>
            <a:xfrm rot="20056406">
              <a:off x="3031392" y="2141146"/>
              <a:ext cx="116294" cy="11629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B0F0"/>
                </a:solidFill>
              </a:endParaRP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11" y="-93987"/>
            <a:ext cx="6809822" cy="2353260"/>
          </a:xfrm>
          <a:prstGeom prst="rect">
            <a:avLst/>
          </a:prstGeom>
        </p:spPr>
      </p:pic>
      <p:sp>
        <p:nvSpPr>
          <p:cNvPr id="94" name="流程圖: 替代處理程序 223">
            <a:extLst>
              <a:ext uri="{FF2B5EF4-FFF2-40B4-BE49-F238E27FC236}">
                <a16:creationId xmlns:a16="http://schemas.microsoft.com/office/drawing/2014/main" id="{25D1A182-FEC5-CD22-EC05-774D2B51299E}"/>
              </a:ext>
            </a:extLst>
          </p:cNvPr>
          <p:cNvSpPr/>
          <p:nvPr/>
        </p:nvSpPr>
        <p:spPr>
          <a:xfrm>
            <a:off x="7452899" y="7555967"/>
            <a:ext cx="2444414" cy="1409046"/>
          </a:xfrm>
          <a:prstGeom prst="flowChartAlternateProcess">
            <a:avLst/>
          </a:prstGeom>
          <a:solidFill>
            <a:srgbClr val="FFFFFF">
              <a:alpha val="75000"/>
            </a:srgbClr>
          </a:solidFill>
          <a:ln w="19050">
            <a:solidFill>
              <a:srgbClr val="009F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2400" b="1" dirty="0">
                <a:solidFill>
                  <a:srgbClr val="009F83"/>
                </a:solidFill>
              </a:rPr>
              <a:t>2017</a:t>
            </a:r>
          </a:p>
          <a:p>
            <a:r>
              <a:rPr lang="zh-TW" altLang="en-US" sz="1600" dirty="0"/>
              <a:t>更新機構</a:t>
            </a:r>
            <a:r>
              <a:rPr lang="zh-TW" altLang="en-US" sz="1600" b="1" dirty="0"/>
              <a:t>願景、使命及價值觀</a:t>
            </a:r>
            <a:endParaRPr lang="zh-HK" altLang="en-US" sz="1600" b="1" dirty="0"/>
          </a:p>
        </p:txBody>
      </p:sp>
      <p:pic>
        <p:nvPicPr>
          <p:cNvPr id="95" name="Picture 6">
            <a:extLst>
              <a:ext uri="{FF2B5EF4-FFF2-40B4-BE49-F238E27FC236}">
                <a16:creationId xmlns:a16="http://schemas.microsoft.com/office/drawing/2014/main" id="{C1182FE9-C37E-8FA0-170D-708466DB71D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249014" y="8532025"/>
            <a:ext cx="2193538" cy="1547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/>
          <p:nvPr/>
        </p:nvGrpSpPr>
        <p:grpSpPr>
          <a:xfrm>
            <a:off x="0" y="-36429"/>
            <a:ext cx="18288000" cy="2137930"/>
            <a:chOff x="0" y="0"/>
            <a:chExt cx="5666449" cy="856823"/>
          </a:xfrm>
        </p:grpSpPr>
        <p:sp>
          <p:nvSpPr>
            <p:cNvPr id="13" name="Freeform 5"/>
            <p:cNvSpPr/>
            <p:nvPr/>
          </p:nvSpPr>
          <p:spPr>
            <a:xfrm>
              <a:off x="0" y="0"/>
              <a:ext cx="5666449" cy="856823"/>
            </a:xfrm>
            <a:custGeom>
              <a:avLst/>
              <a:gdLst/>
              <a:ahLst/>
              <a:cxnLst/>
              <a:rect l="l" t="t" r="r" b="b"/>
              <a:pathLst>
                <a:path w="5666449" h="856823">
                  <a:moveTo>
                    <a:pt x="0" y="0"/>
                  </a:moveTo>
                  <a:lnTo>
                    <a:pt x="5666449" y="0"/>
                  </a:lnTo>
                  <a:lnTo>
                    <a:pt x="5666449" y="856823"/>
                  </a:lnTo>
                  <a:lnTo>
                    <a:pt x="0" y="856823"/>
                  </a:lnTo>
                  <a:close/>
                </a:path>
              </a:pathLst>
            </a:custGeom>
            <a:solidFill>
              <a:srgbClr val="389D76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062" t="38796" r="22857" b="4123"/>
          <a:stretch>
            <a:fillRect/>
          </a:stretch>
        </p:blipFill>
        <p:spPr>
          <a:xfrm>
            <a:off x="0" y="0"/>
            <a:ext cx="685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58000" y="2512194"/>
            <a:ext cx="11324962" cy="7617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73759" lvl="1" indent="-571500">
              <a:lnSpc>
                <a:spcPts val="4479"/>
              </a:lnSpc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0070C0"/>
                </a:solidFill>
                <a:latin typeface="+mn-ea"/>
              </a:rPr>
              <a:t>推廣對心理衞生之基本認識及在香港之應用。</a:t>
            </a:r>
          </a:p>
          <a:p>
            <a:pPr marL="873759" lvl="1" indent="-571500">
              <a:lnSpc>
                <a:spcPts val="4479"/>
              </a:lnSpc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0070C0"/>
                </a:solidFill>
                <a:latin typeface="+mn-ea"/>
              </a:rPr>
              <a:t>推廣在醫藥、教育、社交及文娛康樂等方面之心理衞生服務，以應精神病患者及智障人士的需要</a:t>
            </a:r>
            <a:r>
              <a:rPr lang="en-US" sz="4400" b="1" dirty="0">
                <a:solidFill>
                  <a:srgbClr val="0070C0"/>
                </a:solidFill>
                <a:latin typeface="+mn-ea"/>
              </a:rPr>
              <a:t>。</a:t>
            </a:r>
          </a:p>
          <a:p>
            <a:pPr marL="873759" lvl="1" indent="-571500">
              <a:lnSpc>
                <a:spcPts val="4479"/>
              </a:lnSpc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0070C0"/>
                </a:solidFill>
                <a:latin typeface="+mn-ea"/>
              </a:rPr>
              <a:t>以不牟利形式開設中途宿舍、庇護工場、康樂社及其他有關之服務。</a:t>
            </a:r>
          </a:p>
          <a:p>
            <a:pPr marL="873759" lvl="1" indent="-571500">
              <a:lnSpc>
                <a:spcPts val="4479"/>
              </a:lnSpc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0070C0"/>
                </a:solidFill>
                <a:latin typeface="+mn-ea"/>
              </a:rPr>
              <a:t>在可行範圍內加強推廣及建立更佳之人際關係。</a:t>
            </a:r>
          </a:p>
          <a:p>
            <a:pPr marL="571500" indent="-571500">
              <a:lnSpc>
                <a:spcPts val="4479"/>
              </a:lnSpc>
              <a:spcAft>
                <a:spcPts val="3600"/>
              </a:spcAft>
              <a:buFont typeface="Wingdings" panose="05000000000000000000" pitchFamily="2" charset="2"/>
              <a:buChar char="Ø"/>
            </a:pPr>
            <a:endParaRPr lang="en-US" sz="4400" b="1" dirty="0">
              <a:solidFill>
                <a:srgbClr val="0070C0"/>
              </a:solidFill>
              <a:latin typeface="+mn-ea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6346940" y="8545760"/>
            <a:ext cx="831328" cy="1826965"/>
            <a:chOff x="0" y="0"/>
            <a:chExt cx="1045580" cy="22978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45580" cy="2297816"/>
            </a:xfrm>
            <a:custGeom>
              <a:avLst/>
              <a:gdLst/>
              <a:ahLst/>
              <a:cxnLst/>
              <a:rect l="l" t="t" r="r" b="b"/>
              <a:pathLst>
                <a:path w="1045580" h="2297816">
                  <a:moveTo>
                    <a:pt x="921119" y="2297816"/>
                  </a:moveTo>
                  <a:lnTo>
                    <a:pt x="124460" y="2297816"/>
                  </a:lnTo>
                  <a:cubicBezTo>
                    <a:pt x="55880" y="2297816"/>
                    <a:pt x="0" y="2241935"/>
                    <a:pt x="0" y="21733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21120" y="0"/>
                  </a:lnTo>
                  <a:cubicBezTo>
                    <a:pt x="989700" y="0"/>
                    <a:pt x="1045580" y="55880"/>
                    <a:pt x="1045580" y="124460"/>
                  </a:cubicBezTo>
                  <a:lnTo>
                    <a:pt x="1045580" y="2173356"/>
                  </a:lnTo>
                  <a:cubicBezTo>
                    <a:pt x="1045580" y="2241936"/>
                    <a:pt x="989700" y="2297816"/>
                    <a:pt x="921120" y="2297816"/>
                  </a:cubicBezTo>
                  <a:close/>
                </a:path>
              </a:pathLst>
            </a:custGeom>
            <a:solidFill>
              <a:srgbClr val="389D7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6581489" y="8776970"/>
            <a:ext cx="36222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smtClean="0">
                <a:solidFill>
                  <a:srgbClr val="F2EDDB"/>
                </a:solidFill>
              </a:rPr>
              <a:t>2</a:t>
            </a:r>
            <a:endParaRPr lang="en-US" sz="2799" dirty="0">
              <a:solidFill>
                <a:srgbClr val="F2EDDB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87" r="19196"/>
          <a:stretch/>
        </p:blipFill>
        <p:spPr>
          <a:xfrm>
            <a:off x="0" y="-38100"/>
            <a:ext cx="6858000" cy="104203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76200" y="-28575"/>
            <a:ext cx="6934200" cy="1050607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95" y="186386"/>
            <a:ext cx="7443861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8288000" cy="1826966"/>
            <a:chOff x="0" y="0"/>
            <a:chExt cx="5666449" cy="8568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66449" cy="856823"/>
            </a:xfrm>
            <a:custGeom>
              <a:avLst/>
              <a:gdLst/>
              <a:ahLst/>
              <a:cxnLst/>
              <a:rect l="l" t="t" r="r" b="b"/>
              <a:pathLst>
                <a:path w="5666449" h="856823">
                  <a:moveTo>
                    <a:pt x="0" y="0"/>
                  </a:moveTo>
                  <a:lnTo>
                    <a:pt x="5666449" y="0"/>
                  </a:lnTo>
                  <a:lnTo>
                    <a:pt x="5666449" y="856823"/>
                  </a:lnTo>
                  <a:lnTo>
                    <a:pt x="0" y="856823"/>
                  </a:lnTo>
                  <a:close/>
                </a:path>
              </a:pathLst>
            </a:custGeom>
            <a:solidFill>
              <a:srgbClr val="389D7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346940" y="8545760"/>
            <a:ext cx="831328" cy="1826965"/>
            <a:chOff x="0" y="0"/>
            <a:chExt cx="1045580" cy="22978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45580" cy="2297816"/>
            </a:xfrm>
            <a:custGeom>
              <a:avLst/>
              <a:gdLst/>
              <a:ahLst/>
              <a:cxnLst/>
              <a:rect l="l" t="t" r="r" b="b"/>
              <a:pathLst>
                <a:path w="1045580" h="2297816">
                  <a:moveTo>
                    <a:pt x="921119" y="2297816"/>
                  </a:moveTo>
                  <a:lnTo>
                    <a:pt x="124460" y="2297816"/>
                  </a:lnTo>
                  <a:cubicBezTo>
                    <a:pt x="55880" y="2297816"/>
                    <a:pt x="0" y="2241935"/>
                    <a:pt x="0" y="21733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21120" y="0"/>
                  </a:lnTo>
                  <a:cubicBezTo>
                    <a:pt x="989700" y="0"/>
                    <a:pt x="1045580" y="55880"/>
                    <a:pt x="1045580" y="124460"/>
                  </a:cubicBezTo>
                  <a:lnTo>
                    <a:pt x="1045580" y="2173356"/>
                  </a:lnTo>
                  <a:cubicBezTo>
                    <a:pt x="1045580" y="2241936"/>
                    <a:pt x="989700" y="2297816"/>
                    <a:pt x="921120" y="2297816"/>
                  </a:cubicBezTo>
                  <a:close/>
                </a:path>
              </a:pathLst>
            </a:custGeom>
            <a:solidFill>
              <a:srgbClr val="1D7151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6581489" y="8776970"/>
            <a:ext cx="36222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2EDDB"/>
                </a:solidFill>
                <a:latin typeface="Poppins Light"/>
              </a:rPr>
              <a:t>4</a:t>
            </a:r>
          </a:p>
        </p:txBody>
      </p:sp>
      <p:grpSp>
        <p:nvGrpSpPr>
          <p:cNvPr id="10" name="Group 4"/>
          <p:cNvGrpSpPr/>
          <p:nvPr/>
        </p:nvGrpSpPr>
        <p:grpSpPr>
          <a:xfrm>
            <a:off x="16351773" y="8545760"/>
            <a:ext cx="831328" cy="1826965"/>
            <a:chOff x="0" y="0"/>
            <a:chExt cx="1045580" cy="2297816"/>
          </a:xfrm>
        </p:grpSpPr>
        <p:sp>
          <p:nvSpPr>
            <p:cNvPr id="11" name="Freeform 5"/>
            <p:cNvSpPr/>
            <p:nvPr/>
          </p:nvSpPr>
          <p:spPr>
            <a:xfrm>
              <a:off x="0" y="0"/>
              <a:ext cx="1045580" cy="2297816"/>
            </a:xfrm>
            <a:custGeom>
              <a:avLst/>
              <a:gdLst/>
              <a:ahLst/>
              <a:cxnLst/>
              <a:rect l="l" t="t" r="r" b="b"/>
              <a:pathLst>
                <a:path w="1045580" h="2297816">
                  <a:moveTo>
                    <a:pt x="921119" y="2297816"/>
                  </a:moveTo>
                  <a:lnTo>
                    <a:pt x="124460" y="2297816"/>
                  </a:lnTo>
                  <a:cubicBezTo>
                    <a:pt x="55880" y="2297816"/>
                    <a:pt x="0" y="2241935"/>
                    <a:pt x="0" y="21733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21120" y="0"/>
                  </a:lnTo>
                  <a:cubicBezTo>
                    <a:pt x="989700" y="0"/>
                    <a:pt x="1045580" y="55880"/>
                    <a:pt x="1045580" y="124460"/>
                  </a:cubicBezTo>
                  <a:lnTo>
                    <a:pt x="1045580" y="2173356"/>
                  </a:lnTo>
                  <a:cubicBezTo>
                    <a:pt x="1045580" y="2241936"/>
                    <a:pt x="989700" y="2297816"/>
                    <a:pt x="921120" y="2297816"/>
                  </a:cubicBezTo>
                  <a:close/>
                </a:path>
              </a:pathLst>
            </a:custGeom>
            <a:solidFill>
              <a:srgbClr val="389D76"/>
            </a:solidFill>
          </p:spPr>
        </p:sp>
      </p:grpSp>
      <p:sp>
        <p:nvSpPr>
          <p:cNvPr id="12" name="TextBox 7"/>
          <p:cNvSpPr txBox="1"/>
          <p:nvPr/>
        </p:nvSpPr>
        <p:spPr>
          <a:xfrm>
            <a:off x="16586322" y="8776970"/>
            <a:ext cx="362229" cy="47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smtClean="0">
                <a:solidFill>
                  <a:srgbClr val="F2EDDB"/>
                </a:solidFill>
              </a:rPr>
              <a:t>3</a:t>
            </a:r>
            <a:endParaRPr lang="en-US" sz="2799" dirty="0">
              <a:solidFill>
                <a:srgbClr val="F2EDDB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50"/>
            <a:ext cx="6651312" cy="23532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85900"/>
            <a:ext cx="11899403" cy="841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/>
          <p:nvPr/>
        </p:nvGrpSpPr>
        <p:grpSpPr>
          <a:xfrm>
            <a:off x="0" y="-5790"/>
            <a:ext cx="18288000" cy="2765325"/>
            <a:chOff x="0" y="0"/>
            <a:chExt cx="5666449" cy="856823"/>
          </a:xfrm>
        </p:grpSpPr>
        <p:sp>
          <p:nvSpPr>
            <p:cNvPr id="9" name="Freeform 5"/>
            <p:cNvSpPr/>
            <p:nvPr/>
          </p:nvSpPr>
          <p:spPr>
            <a:xfrm>
              <a:off x="0" y="0"/>
              <a:ext cx="5666449" cy="856823"/>
            </a:xfrm>
            <a:custGeom>
              <a:avLst/>
              <a:gdLst/>
              <a:ahLst/>
              <a:cxnLst/>
              <a:rect l="l" t="t" r="r" b="b"/>
              <a:pathLst>
                <a:path w="5666449" h="856823">
                  <a:moveTo>
                    <a:pt x="0" y="0"/>
                  </a:moveTo>
                  <a:lnTo>
                    <a:pt x="5666449" y="0"/>
                  </a:lnTo>
                  <a:lnTo>
                    <a:pt x="5666449" y="856823"/>
                  </a:lnTo>
                  <a:lnTo>
                    <a:pt x="0" y="856823"/>
                  </a:lnTo>
                  <a:close/>
                </a:path>
              </a:pathLst>
            </a:custGeom>
            <a:solidFill>
              <a:srgbClr val="389D76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16346940" y="8545760"/>
            <a:ext cx="831328" cy="1826965"/>
            <a:chOff x="0" y="0"/>
            <a:chExt cx="1045580" cy="2297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5580" cy="2297816"/>
            </a:xfrm>
            <a:custGeom>
              <a:avLst/>
              <a:gdLst/>
              <a:ahLst/>
              <a:cxnLst/>
              <a:rect l="l" t="t" r="r" b="b"/>
              <a:pathLst>
                <a:path w="1045580" h="2297816">
                  <a:moveTo>
                    <a:pt x="921119" y="2297816"/>
                  </a:moveTo>
                  <a:lnTo>
                    <a:pt x="124460" y="2297816"/>
                  </a:lnTo>
                  <a:cubicBezTo>
                    <a:pt x="55880" y="2297816"/>
                    <a:pt x="0" y="2241935"/>
                    <a:pt x="0" y="21733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21120" y="0"/>
                  </a:lnTo>
                  <a:cubicBezTo>
                    <a:pt x="989700" y="0"/>
                    <a:pt x="1045580" y="55880"/>
                    <a:pt x="1045580" y="124460"/>
                  </a:cubicBezTo>
                  <a:lnTo>
                    <a:pt x="1045580" y="2173356"/>
                  </a:lnTo>
                  <a:cubicBezTo>
                    <a:pt x="1045580" y="2241936"/>
                    <a:pt x="989700" y="2297816"/>
                    <a:pt x="921120" y="2297816"/>
                  </a:cubicBezTo>
                  <a:close/>
                </a:path>
              </a:pathLst>
            </a:custGeom>
            <a:solidFill>
              <a:srgbClr val="389D76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6581489" y="8776970"/>
            <a:ext cx="362229" cy="47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smtClean="0">
                <a:solidFill>
                  <a:srgbClr val="F2EDDB"/>
                </a:solidFill>
              </a:rPr>
              <a:t>4</a:t>
            </a:r>
            <a:endParaRPr lang="en-US" sz="2799" dirty="0">
              <a:solidFill>
                <a:srgbClr val="F2EDDB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/>
          <a:srcRect l="-1" r="12829"/>
          <a:stretch/>
        </p:blipFill>
        <p:spPr>
          <a:xfrm>
            <a:off x="622376" y="1210504"/>
            <a:ext cx="17043247" cy="72196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46940" y="8545760"/>
            <a:ext cx="831328" cy="1826965"/>
            <a:chOff x="0" y="0"/>
            <a:chExt cx="1045580" cy="2297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5580" cy="2297816"/>
            </a:xfrm>
            <a:custGeom>
              <a:avLst/>
              <a:gdLst/>
              <a:ahLst/>
              <a:cxnLst/>
              <a:rect l="l" t="t" r="r" b="b"/>
              <a:pathLst>
                <a:path w="1045580" h="2297816">
                  <a:moveTo>
                    <a:pt x="921119" y="2297816"/>
                  </a:moveTo>
                  <a:lnTo>
                    <a:pt x="124460" y="2297816"/>
                  </a:lnTo>
                  <a:cubicBezTo>
                    <a:pt x="55880" y="2297816"/>
                    <a:pt x="0" y="2241935"/>
                    <a:pt x="0" y="21733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21120" y="0"/>
                  </a:lnTo>
                  <a:cubicBezTo>
                    <a:pt x="989700" y="0"/>
                    <a:pt x="1045580" y="55880"/>
                    <a:pt x="1045580" y="124460"/>
                  </a:cubicBezTo>
                  <a:lnTo>
                    <a:pt x="1045580" y="2173356"/>
                  </a:lnTo>
                  <a:cubicBezTo>
                    <a:pt x="1045580" y="2241936"/>
                    <a:pt x="989700" y="2297816"/>
                    <a:pt x="921120" y="2297816"/>
                  </a:cubicBezTo>
                  <a:close/>
                </a:path>
              </a:pathLst>
            </a:custGeom>
            <a:solidFill>
              <a:srgbClr val="389D7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-10391"/>
            <a:ext cx="18288000" cy="1826966"/>
            <a:chOff x="0" y="0"/>
            <a:chExt cx="5666449" cy="8568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66449" cy="856823"/>
            </a:xfrm>
            <a:custGeom>
              <a:avLst/>
              <a:gdLst/>
              <a:ahLst/>
              <a:cxnLst/>
              <a:rect l="l" t="t" r="r" b="b"/>
              <a:pathLst>
                <a:path w="5666449" h="856823">
                  <a:moveTo>
                    <a:pt x="0" y="0"/>
                  </a:moveTo>
                  <a:lnTo>
                    <a:pt x="5666449" y="0"/>
                  </a:lnTo>
                  <a:lnTo>
                    <a:pt x="5666449" y="856823"/>
                  </a:lnTo>
                  <a:lnTo>
                    <a:pt x="0" y="856823"/>
                  </a:lnTo>
                  <a:close/>
                </a:path>
              </a:pathLst>
            </a:custGeom>
            <a:solidFill>
              <a:srgbClr val="389D7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/>
          <a:srcRect r="78557"/>
          <a:stretch/>
        </p:blipFill>
        <p:spPr>
          <a:xfrm>
            <a:off x="1676401" y="215915"/>
            <a:ext cx="3048000" cy="98551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7"/>
          <p:cNvSpPr txBox="1"/>
          <p:nvPr/>
        </p:nvSpPr>
        <p:spPr>
          <a:xfrm>
            <a:off x="16581489" y="8776970"/>
            <a:ext cx="362229" cy="47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smtClean="0">
                <a:solidFill>
                  <a:srgbClr val="F2EDDB"/>
                </a:solidFill>
              </a:rPr>
              <a:t>5</a:t>
            </a:r>
            <a:endParaRPr lang="en-US" sz="2799" dirty="0">
              <a:solidFill>
                <a:srgbClr val="F2EDDB"/>
              </a:solidFill>
            </a:endParaRPr>
          </a:p>
        </p:txBody>
      </p:sp>
      <p:pic>
        <p:nvPicPr>
          <p:cNvPr id="9" name="Picture 6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/>
          <a:srcRect l="60039" t="57" r="291" b="45360"/>
          <a:stretch/>
        </p:blipFill>
        <p:spPr>
          <a:xfrm>
            <a:off x="9903764" y="165383"/>
            <a:ext cx="5777498" cy="55115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6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/>
          <a:srcRect l="19299" t="50773" r="39959"/>
          <a:stretch/>
        </p:blipFill>
        <p:spPr>
          <a:xfrm>
            <a:off x="4419599" y="5219700"/>
            <a:ext cx="5791201" cy="48513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6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/>
          <a:srcRect l="59504" t="48821"/>
          <a:stretch/>
        </p:blipFill>
        <p:spPr>
          <a:xfrm>
            <a:off x="9940971" y="5027331"/>
            <a:ext cx="5756229" cy="504375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6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/>
          <a:srcRect l="20907" t="515" r="39423" b="44588"/>
          <a:stretch/>
        </p:blipFill>
        <p:spPr>
          <a:xfrm>
            <a:off x="4454571" y="215915"/>
            <a:ext cx="5766061" cy="5532302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2" name="Group 4"/>
          <p:cNvGrpSpPr/>
          <p:nvPr/>
        </p:nvGrpSpPr>
        <p:grpSpPr>
          <a:xfrm>
            <a:off x="152400" y="0"/>
            <a:ext cx="18135600" cy="342901"/>
            <a:chOff x="0" y="0"/>
            <a:chExt cx="5666449" cy="856823"/>
          </a:xfrm>
        </p:grpSpPr>
        <p:sp>
          <p:nvSpPr>
            <p:cNvPr id="13" name="Freeform 5"/>
            <p:cNvSpPr/>
            <p:nvPr/>
          </p:nvSpPr>
          <p:spPr>
            <a:xfrm>
              <a:off x="0" y="0"/>
              <a:ext cx="5666449" cy="856823"/>
            </a:xfrm>
            <a:custGeom>
              <a:avLst/>
              <a:gdLst/>
              <a:ahLst/>
              <a:cxnLst/>
              <a:rect l="l" t="t" r="r" b="b"/>
              <a:pathLst>
                <a:path w="5666449" h="856823">
                  <a:moveTo>
                    <a:pt x="0" y="0"/>
                  </a:moveTo>
                  <a:lnTo>
                    <a:pt x="5666449" y="0"/>
                  </a:lnTo>
                  <a:lnTo>
                    <a:pt x="5666449" y="856823"/>
                  </a:lnTo>
                  <a:lnTo>
                    <a:pt x="0" y="856823"/>
                  </a:lnTo>
                  <a:close/>
                </a:path>
              </a:pathLst>
            </a:custGeom>
            <a:solidFill>
              <a:srgbClr val="389D76"/>
            </a:solid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/>
          <p:nvPr/>
        </p:nvGrpSpPr>
        <p:grpSpPr>
          <a:xfrm>
            <a:off x="0" y="1"/>
            <a:ext cx="18288000" cy="1916458"/>
            <a:chOff x="0" y="0"/>
            <a:chExt cx="5666449" cy="856823"/>
          </a:xfrm>
        </p:grpSpPr>
        <p:sp>
          <p:nvSpPr>
            <p:cNvPr id="39" name="Freeform 5"/>
            <p:cNvSpPr/>
            <p:nvPr/>
          </p:nvSpPr>
          <p:spPr>
            <a:xfrm>
              <a:off x="0" y="0"/>
              <a:ext cx="5666449" cy="856823"/>
            </a:xfrm>
            <a:custGeom>
              <a:avLst/>
              <a:gdLst/>
              <a:ahLst/>
              <a:cxnLst/>
              <a:rect l="l" t="t" r="r" b="b"/>
              <a:pathLst>
                <a:path w="5666449" h="856823">
                  <a:moveTo>
                    <a:pt x="0" y="0"/>
                  </a:moveTo>
                  <a:lnTo>
                    <a:pt x="5666449" y="0"/>
                  </a:lnTo>
                  <a:lnTo>
                    <a:pt x="5666449" y="856823"/>
                  </a:lnTo>
                  <a:lnTo>
                    <a:pt x="0" y="856823"/>
                  </a:lnTo>
                  <a:close/>
                </a:path>
              </a:pathLst>
            </a:custGeom>
            <a:solidFill>
              <a:srgbClr val="389D76"/>
            </a:solidFill>
          </p:spPr>
          <p:txBody>
            <a:bodyPr/>
            <a:lstStyle/>
            <a:p>
              <a:endParaRPr lang="zh-HK" altLang="en-US" dirty="0"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16346940" y="8545760"/>
            <a:ext cx="831328" cy="1826965"/>
            <a:chOff x="0" y="0"/>
            <a:chExt cx="1045580" cy="22978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5580" cy="2297816"/>
            </a:xfrm>
            <a:custGeom>
              <a:avLst/>
              <a:gdLst/>
              <a:ahLst/>
              <a:cxnLst/>
              <a:rect l="l" t="t" r="r" b="b"/>
              <a:pathLst>
                <a:path w="1045580" h="2297816">
                  <a:moveTo>
                    <a:pt x="921119" y="2297816"/>
                  </a:moveTo>
                  <a:lnTo>
                    <a:pt x="124460" y="2297816"/>
                  </a:lnTo>
                  <a:cubicBezTo>
                    <a:pt x="55880" y="2297816"/>
                    <a:pt x="0" y="2241935"/>
                    <a:pt x="0" y="21733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21120" y="0"/>
                  </a:lnTo>
                  <a:cubicBezTo>
                    <a:pt x="989700" y="0"/>
                    <a:pt x="1045580" y="55880"/>
                    <a:pt x="1045580" y="124460"/>
                  </a:cubicBezTo>
                  <a:lnTo>
                    <a:pt x="1045580" y="2173356"/>
                  </a:lnTo>
                  <a:cubicBezTo>
                    <a:pt x="1045580" y="2241936"/>
                    <a:pt x="989700" y="2297816"/>
                    <a:pt x="921120" y="2297816"/>
                  </a:cubicBezTo>
                  <a:close/>
                </a:path>
              </a:pathLst>
            </a:custGeom>
            <a:solidFill>
              <a:srgbClr val="389D76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6581489" y="8776970"/>
            <a:ext cx="362229" cy="47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smtClean="0">
                <a:solidFill>
                  <a:srgbClr val="F2EDDB"/>
                </a:solidFill>
              </a:rPr>
              <a:t>6</a:t>
            </a:r>
            <a:endParaRPr lang="en-US" sz="2799" dirty="0">
              <a:solidFill>
                <a:srgbClr val="F2EDDB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 rot="407509">
            <a:off x="2286843" y="2345510"/>
            <a:ext cx="4307475" cy="4307475"/>
            <a:chOff x="6990262" y="2989762"/>
            <a:chExt cx="4307475" cy="4307475"/>
          </a:xfrm>
        </p:grpSpPr>
        <p:grpSp>
          <p:nvGrpSpPr>
            <p:cNvPr id="9" name="群組 8"/>
            <p:cNvGrpSpPr/>
            <p:nvPr/>
          </p:nvGrpSpPr>
          <p:grpSpPr>
            <a:xfrm>
              <a:off x="7642840" y="3616929"/>
              <a:ext cx="3061067" cy="3061067"/>
              <a:chOff x="4267374" y="709209"/>
              <a:chExt cx="3061067" cy="3061067"/>
            </a:xfrm>
          </p:grpSpPr>
          <p:sp>
            <p:nvSpPr>
              <p:cNvPr id="12" name="圖案 11"/>
              <p:cNvSpPr/>
              <p:nvPr/>
            </p:nvSpPr>
            <p:spPr>
              <a:xfrm rot="20700000">
                <a:off x="4267374" y="709209"/>
                <a:ext cx="3061067" cy="3061067"/>
              </a:xfrm>
              <a:prstGeom prst="gear6">
                <a:avLst/>
              </a:prstGeom>
              <a:solidFill>
                <a:srgbClr val="FF99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圖案 4"/>
              <p:cNvSpPr/>
              <p:nvPr/>
            </p:nvSpPr>
            <p:spPr>
              <a:xfrm rot="21192491">
                <a:off x="4892723" y="1286742"/>
                <a:ext cx="1718304" cy="17183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HK" sz="2800" b="1" kern="1200" dirty="0">
                    <a:solidFill>
                      <a:srgbClr val="0070C0"/>
                    </a:solidFill>
                  </a:rPr>
                  <a:t>2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HK" altLang="en-US" sz="2800" b="1" kern="1200" dirty="0">
                    <a:solidFill>
                      <a:srgbClr val="0070C0"/>
                    </a:solidFill>
                    <a:latin typeface="+mn-ea"/>
                  </a:rPr>
                  <a:t>輔助居所</a:t>
                </a:r>
                <a:endParaRPr lang="en-US" altLang="zh-HK" sz="2800" b="1" kern="1200" dirty="0">
                  <a:solidFill>
                    <a:srgbClr val="0070C0"/>
                  </a:solidFill>
                  <a:latin typeface="+mn-ea"/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HK" sz="2000" b="1" kern="1200" dirty="0">
                    <a:solidFill>
                      <a:srgbClr val="0070C0"/>
                    </a:solidFill>
                    <a:latin typeface="+mn-ea"/>
                  </a:rPr>
                  <a:t>(</a:t>
                </a:r>
                <a:r>
                  <a:rPr lang="zh-HK" altLang="en-US" sz="2000" b="1" kern="1200" dirty="0">
                    <a:solidFill>
                      <a:srgbClr val="0070C0"/>
                    </a:solidFill>
                    <a:latin typeface="+mn-ea"/>
                  </a:rPr>
                  <a:t>自負盈虧</a:t>
                </a:r>
                <a:r>
                  <a:rPr lang="en-US" altLang="zh-HK" sz="2000" b="1" kern="1200" dirty="0">
                    <a:solidFill>
                      <a:srgbClr val="0070C0"/>
                    </a:solidFill>
                    <a:latin typeface="+mn-ea"/>
                  </a:rPr>
                  <a:t>) </a:t>
                </a:r>
                <a:endParaRPr lang="zh-HK" altLang="en-US" sz="2000" kern="1200" dirty="0">
                  <a:solidFill>
                    <a:srgbClr val="0070C0"/>
                  </a:solidFill>
                  <a:latin typeface="+mn-ea"/>
                </a:endParaRPr>
              </a:p>
            </p:txBody>
          </p:sp>
        </p:grpSp>
        <p:sp>
          <p:nvSpPr>
            <p:cNvPr id="11" name="圓形箭號 10"/>
            <p:cNvSpPr/>
            <p:nvPr/>
          </p:nvSpPr>
          <p:spPr>
            <a:xfrm>
              <a:off x="6990262" y="2989762"/>
              <a:ext cx="4307475" cy="4307475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rgbClr val="FF996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" name="群組 4"/>
          <p:cNvGrpSpPr/>
          <p:nvPr/>
        </p:nvGrpSpPr>
        <p:grpSpPr>
          <a:xfrm>
            <a:off x="2021231" y="5972267"/>
            <a:ext cx="3995056" cy="3995056"/>
            <a:chOff x="7146472" y="3145972"/>
            <a:chExt cx="3995056" cy="3995056"/>
          </a:xfrm>
        </p:grpSpPr>
        <p:grpSp>
          <p:nvGrpSpPr>
            <p:cNvPr id="14" name="群組 13"/>
            <p:cNvGrpSpPr/>
            <p:nvPr/>
          </p:nvGrpSpPr>
          <p:grpSpPr>
            <a:xfrm>
              <a:off x="7699779" y="3852765"/>
              <a:ext cx="3124189" cy="3124189"/>
              <a:chOff x="1763698" y="2924834"/>
              <a:chExt cx="3124189" cy="3124189"/>
            </a:xfrm>
          </p:grpSpPr>
          <p:sp>
            <p:nvSpPr>
              <p:cNvPr id="16" name="圖案 15"/>
              <p:cNvSpPr/>
              <p:nvPr/>
            </p:nvSpPr>
            <p:spPr>
              <a:xfrm>
                <a:off x="1763698" y="2924834"/>
                <a:ext cx="3124189" cy="3124189"/>
              </a:xfrm>
              <a:prstGeom prst="gear6">
                <a:avLst/>
              </a:prstGeom>
              <a:solidFill>
                <a:srgbClr val="00B05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圖案 4"/>
              <p:cNvSpPr/>
              <p:nvPr/>
            </p:nvSpPr>
            <p:spPr>
              <a:xfrm>
                <a:off x="2421612" y="3639208"/>
                <a:ext cx="1804245" cy="1541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HK" sz="2800" b="1" kern="1200" dirty="0">
                    <a:solidFill>
                      <a:schemeClr val="bg1"/>
                    </a:solidFill>
                  </a:rPr>
                  <a:t>1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800" b="1" kern="1200" dirty="0">
                    <a:solidFill>
                      <a:schemeClr val="bg1"/>
                    </a:solidFill>
                    <a:latin typeface="+mn-ea"/>
                  </a:rPr>
                  <a:t>輔導及</a:t>
                </a:r>
                <a:endParaRPr lang="en-US" altLang="zh-TW" sz="2800" b="1" kern="1200" dirty="0">
                  <a:solidFill>
                    <a:schemeClr val="bg1"/>
                  </a:solidFill>
                  <a:latin typeface="+mn-ea"/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800" b="1" kern="1200" dirty="0">
                    <a:solidFill>
                      <a:schemeClr val="bg1"/>
                    </a:solidFill>
                    <a:latin typeface="+mn-ea"/>
                  </a:rPr>
                  <a:t>發展中心</a:t>
                </a:r>
                <a:endParaRPr lang="en-US" altLang="zh-TW" sz="2800" b="1" kern="1200" dirty="0">
                  <a:solidFill>
                    <a:schemeClr val="bg1"/>
                  </a:solidFill>
                  <a:latin typeface="+mn-ea"/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HK" sz="2000" b="1" kern="1200" dirty="0">
                    <a:solidFill>
                      <a:schemeClr val="bg1"/>
                    </a:solidFill>
                    <a:latin typeface="+mn-ea"/>
                  </a:rPr>
                  <a:t>(</a:t>
                </a:r>
                <a:r>
                  <a:rPr lang="zh-HK" altLang="en-US" sz="2000" b="1" kern="1200" dirty="0">
                    <a:solidFill>
                      <a:schemeClr val="bg1"/>
                    </a:solidFill>
                    <a:latin typeface="+mn-ea"/>
                  </a:rPr>
                  <a:t>自負盈虧</a:t>
                </a:r>
                <a:r>
                  <a:rPr lang="en-US" altLang="zh-HK" sz="2000" b="1" kern="1200" dirty="0">
                    <a:solidFill>
                      <a:schemeClr val="bg1"/>
                    </a:solidFill>
                    <a:latin typeface="+mn-ea"/>
                  </a:rPr>
                  <a:t>) </a:t>
                </a:r>
                <a:endParaRPr lang="zh-HK" altLang="en-US" sz="2000" kern="12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15" name="圖案 14"/>
            <p:cNvSpPr/>
            <p:nvPr/>
          </p:nvSpPr>
          <p:spPr>
            <a:xfrm>
              <a:off x="7146472" y="3145972"/>
              <a:ext cx="3995056" cy="3995056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" name="群組 7"/>
          <p:cNvGrpSpPr/>
          <p:nvPr/>
        </p:nvGrpSpPr>
        <p:grpSpPr>
          <a:xfrm>
            <a:off x="5749622" y="3223627"/>
            <a:ext cx="6122665" cy="6053480"/>
            <a:chOff x="6394714" y="2394214"/>
            <a:chExt cx="5498572" cy="5498572"/>
          </a:xfrm>
        </p:grpSpPr>
        <p:grpSp>
          <p:nvGrpSpPr>
            <p:cNvPr id="19" name="群組 18"/>
            <p:cNvGrpSpPr/>
            <p:nvPr/>
          </p:nvGrpSpPr>
          <p:grpSpPr>
            <a:xfrm>
              <a:off x="6683749" y="3066184"/>
              <a:ext cx="4295760" cy="4295760"/>
              <a:chOff x="5438776" y="3514712"/>
              <a:chExt cx="4295760" cy="4295760"/>
            </a:xfrm>
          </p:grpSpPr>
          <p:sp>
            <p:nvSpPr>
              <p:cNvPr id="21" name="圖案 20"/>
              <p:cNvSpPr/>
              <p:nvPr/>
            </p:nvSpPr>
            <p:spPr>
              <a:xfrm>
                <a:off x="5438776" y="3514712"/>
                <a:ext cx="4295760" cy="4295760"/>
              </a:xfrm>
              <a:prstGeom prst="gear9">
                <a:avLst/>
              </a:prstGeom>
              <a:solidFill>
                <a:srgbClr val="FFC00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圖案 4"/>
              <p:cNvSpPr/>
              <p:nvPr/>
            </p:nvSpPr>
            <p:spPr>
              <a:xfrm>
                <a:off x="6084930" y="4399020"/>
                <a:ext cx="3093188" cy="22081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180" tIns="43180" rIns="43180" bIns="4318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HK" sz="4000" b="1" kern="1200" dirty="0">
                    <a:solidFill>
                      <a:srgbClr val="0070C0"/>
                    </a:solidFill>
                  </a:rPr>
                  <a:t>50+ </a:t>
                </a:r>
              </a:p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4000" b="1" kern="1200" dirty="0">
                    <a:solidFill>
                      <a:srgbClr val="0070C0"/>
                    </a:solidFill>
                    <a:latin typeface="+mn-ea"/>
                  </a:rPr>
                  <a:t>服務協議單位 </a:t>
                </a:r>
                <a:endParaRPr lang="en-US" altLang="zh-TW" sz="4000" b="1" kern="1200" dirty="0">
                  <a:solidFill>
                    <a:srgbClr val="0070C0"/>
                  </a:solidFill>
                  <a:latin typeface="+mn-ea"/>
                </a:endParaRPr>
              </a:p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HK" sz="4000" b="1" kern="1200" dirty="0">
                    <a:solidFill>
                      <a:srgbClr val="0070C0"/>
                    </a:solidFill>
                    <a:latin typeface="+mn-ea"/>
                  </a:rPr>
                  <a:t>(</a:t>
                </a:r>
                <a:r>
                  <a:rPr lang="zh-TW" altLang="en-US" sz="4000" b="1" kern="1200" dirty="0">
                    <a:solidFill>
                      <a:srgbClr val="0070C0"/>
                    </a:solidFill>
                    <a:latin typeface="+mn-ea"/>
                  </a:rPr>
                  <a:t>社署津助</a:t>
                </a:r>
                <a:r>
                  <a:rPr lang="en-US" altLang="zh-HK" sz="4000" b="1" kern="1200" dirty="0">
                    <a:solidFill>
                      <a:srgbClr val="0070C0"/>
                    </a:solidFill>
                    <a:latin typeface="+mn-ea"/>
                  </a:rPr>
                  <a:t>)</a:t>
                </a:r>
                <a:endParaRPr lang="zh-HK" altLang="en-US" sz="4000" kern="1200" dirty="0">
                  <a:solidFill>
                    <a:srgbClr val="0070C0"/>
                  </a:solidFill>
                  <a:latin typeface="+mn-ea"/>
                </a:endParaRPr>
              </a:p>
            </p:txBody>
          </p:sp>
        </p:grpSp>
        <p:sp>
          <p:nvSpPr>
            <p:cNvPr id="20" name="圓形箭號 19"/>
            <p:cNvSpPr/>
            <p:nvPr/>
          </p:nvSpPr>
          <p:spPr>
            <a:xfrm>
              <a:off x="6394714" y="2394214"/>
              <a:ext cx="5498572" cy="5498572"/>
            </a:xfrm>
            <a:prstGeom prst="circularArrow">
              <a:avLst>
                <a:gd name="adj1" fmla="val 4688"/>
                <a:gd name="adj2" fmla="val 299029"/>
                <a:gd name="adj3" fmla="val 2565010"/>
                <a:gd name="adj4" fmla="val 15759801"/>
                <a:gd name="adj5" fmla="val 5469"/>
              </a:avLst>
            </a:pr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8" name="群組 17"/>
          <p:cNvGrpSpPr/>
          <p:nvPr/>
        </p:nvGrpSpPr>
        <p:grpSpPr>
          <a:xfrm rot="237509">
            <a:off x="11386155" y="6666125"/>
            <a:ext cx="3845567" cy="3876461"/>
            <a:chOff x="6731819" y="2731319"/>
            <a:chExt cx="4824362" cy="4824362"/>
          </a:xfrm>
        </p:grpSpPr>
        <p:grpSp>
          <p:nvGrpSpPr>
            <p:cNvPr id="24" name="群組 23"/>
            <p:cNvGrpSpPr/>
            <p:nvPr/>
          </p:nvGrpSpPr>
          <p:grpSpPr>
            <a:xfrm>
              <a:off x="7031355" y="3298229"/>
              <a:ext cx="3769033" cy="3769033"/>
              <a:chOff x="4144075" y="3107220"/>
              <a:chExt cx="3769033" cy="3769033"/>
            </a:xfrm>
          </p:grpSpPr>
          <p:sp>
            <p:nvSpPr>
              <p:cNvPr id="26" name="圖案 25"/>
              <p:cNvSpPr/>
              <p:nvPr/>
            </p:nvSpPr>
            <p:spPr>
              <a:xfrm>
                <a:off x="4144075" y="3107220"/>
                <a:ext cx="3769033" cy="3769033"/>
              </a:xfrm>
              <a:prstGeom prst="gear9">
                <a:avLst/>
              </a:prstGeom>
              <a:solidFill>
                <a:srgbClr val="7030A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圖案 4"/>
              <p:cNvSpPr/>
              <p:nvPr/>
            </p:nvSpPr>
            <p:spPr>
              <a:xfrm>
                <a:off x="4899854" y="3997184"/>
                <a:ext cx="2253547" cy="19328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800" b="1" dirty="0">
                    <a:latin typeface="+mj-lt"/>
                  </a:rPr>
                  <a:t>10+</a:t>
                </a:r>
                <a:endParaRPr lang="en-US" altLang="zh-TW" sz="2800" b="1" kern="1200" dirty="0">
                  <a:latin typeface="+mj-lt"/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800" b="1" kern="1200" dirty="0">
                    <a:latin typeface="+mn-ea"/>
                  </a:rPr>
                  <a:t>服務計劃</a:t>
                </a:r>
                <a:endParaRPr lang="en-US" altLang="zh-TW" sz="2800" b="1" kern="1200" dirty="0">
                  <a:latin typeface="+mn-ea"/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000" b="1" kern="1200" dirty="0">
                    <a:latin typeface="+mn-ea"/>
                  </a:rPr>
                  <a:t> </a:t>
                </a:r>
                <a:r>
                  <a:rPr lang="en-US" altLang="zh-TW" sz="2000" b="1" kern="1200" dirty="0">
                    <a:latin typeface="+mn-ea"/>
                  </a:rPr>
                  <a:t>(</a:t>
                </a:r>
                <a:r>
                  <a:rPr lang="zh-TW" altLang="en-US" sz="2000" b="1" kern="1200" dirty="0">
                    <a:latin typeface="+mn-ea"/>
                  </a:rPr>
                  <a:t>賽馬會</a:t>
                </a:r>
                <a:r>
                  <a:rPr lang="en-US" altLang="zh-TW" sz="2000" b="1" kern="1200" dirty="0">
                    <a:latin typeface="+mn-ea"/>
                  </a:rPr>
                  <a:t>/</a:t>
                </a:r>
                <a:r>
                  <a:rPr lang="zh-TW" altLang="en-US" sz="2000" b="1" kern="1200" dirty="0">
                    <a:latin typeface="+mn-ea"/>
                  </a:rPr>
                  <a:t>其他基金資助</a:t>
                </a:r>
                <a:r>
                  <a:rPr lang="en-US" altLang="zh-TW" sz="2000" b="1" kern="1200" dirty="0">
                    <a:latin typeface="+mn-ea"/>
                  </a:rPr>
                  <a:t>)</a:t>
                </a:r>
                <a:endParaRPr lang="zh-HK" altLang="en-US" sz="2000" b="1" kern="1200" dirty="0">
                  <a:latin typeface="+mn-ea"/>
                </a:endParaRPr>
              </a:p>
            </p:txBody>
          </p:sp>
        </p:grpSp>
        <p:sp>
          <p:nvSpPr>
            <p:cNvPr id="25" name="圓形箭號 24"/>
            <p:cNvSpPr/>
            <p:nvPr/>
          </p:nvSpPr>
          <p:spPr>
            <a:xfrm>
              <a:off x="6731819" y="2731319"/>
              <a:ext cx="4824362" cy="4824362"/>
            </a:xfrm>
            <a:prstGeom prst="circularArrow">
              <a:avLst>
                <a:gd name="adj1" fmla="val 4687"/>
                <a:gd name="adj2" fmla="val 299029"/>
                <a:gd name="adj3" fmla="val 2556689"/>
                <a:gd name="adj4" fmla="val 15776588"/>
                <a:gd name="adj5" fmla="val 5469"/>
              </a:avLst>
            </a:prstGeom>
            <a:solidFill>
              <a:srgbClr val="7030A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3" name="群組 22"/>
          <p:cNvGrpSpPr/>
          <p:nvPr/>
        </p:nvGrpSpPr>
        <p:grpSpPr>
          <a:xfrm rot="4499523">
            <a:off x="11261747" y="1678264"/>
            <a:ext cx="3505201" cy="3505201"/>
            <a:chOff x="7391399" y="3390899"/>
            <a:chExt cx="3505201" cy="3505201"/>
          </a:xfrm>
        </p:grpSpPr>
        <p:grpSp>
          <p:nvGrpSpPr>
            <p:cNvPr id="29" name="群組 28"/>
            <p:cNvGrpSpPr/>
            <p:nvPr/>
          </p:nvGrpSpPr>
          <p:grpSpPr>
            <a:xfrm>
              <a:off x="7905347" y="4004371"/>
              <a:ext cx="2741115" cy="2741115"/>
              <a:chOff x="1553734" y="2188450"/>
              <a:chExt cx="2741115" cy="2741115"/>
            </a:xfrm>
          </p:grpSpPr>
          <p:sp>
            <p:nvSpPr>
              <p:cNvPr id="31" name="圖案 30"/>
              <p:cNvSpPr/>
              <p:nvPr/>
            </p:nvSpPr>
            <p:spPr>
              <a:xfrm rot="21383976">
                <a:off x="1553734" y="2188450"/>
                <a:ext cx="2741115" cy="2741115"/>
              </a:xfrm>
              <a:prstGeom prst="gear6">
                <a:avLst/>
              </a:prstGeom>
              <a:solidFill>
                <a:srgbClr val="FF000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圖案 4"/>
              <p:cNvSpPr/>
              <p:nvPr/>
            </p:nvSpPr>
            <p:spPr>
              <a:xfrm rot="17100477">
                <a:off x="2220701" y="2897399"/>
                <a:ext cx="1516793" cy="13526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800" b="1" kern="1200" dirty="0">
                    <a:solidFill>
                      <a:schemeClr val="bg1"/>
                    </a:solidFill>
                    <a:latin typeface="+mn-ea"/>
                  </a:rPr>
                  <a:t>義工服務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800" b="1" kern="1200" dirty="0">
                    <a:solidFill>
                      <a:schemeClr val="bg1"/>
                    </a:solidFill>
                    <a:latin typeface="+mn-ea"/>
                  </a:rPr>
                  <a:t>(</a:t>
                </a:r>
                <a:r>
                  <a:rPr lang="zh-TW" altLang="en-US" sz="2800" b="1" kern="1200" dirty="0">
                    <a:solidFill>
                      <a:schemeClr val="bg1"/>
                    </a:solidFill>
                    <a:latin typeface="+mn-ea"/>
                  </a:rPr>
                  <a:t>公益金</a:t>
                </a:r>
                <a:r>
                  <a:rPr lang="en-US" altLang="zh-HK" sz="2800" b="1" kern="1200" dirty="0">
                    <a:solidFill>
                      <a:schemeClr val="bg1"/>
                    </a:solidFill>
                    <a:latin typeface="+mn-ea"/>
                  </a:rPr>
                  <a:t>)</a:t>
                </a:r>
                <a:endParaRPr lang="zh-HK" altLang="en-US" sz="2800" kern="1200" dirty="0">
                  <a:latin typeface="+mn-ea"/>
                </a:endParaRPr>
              </a:p>
            </p:txBody>
          </p:sp>
        </p:grpSp>
        <p:sp>
          <p:nvSpPr>
            <p:cNvPr id="30" name="圖案 29"/>
            <p:cNvSpPr/>
            <p:nvPr/>
          </p:nvSpPr>
          <p:spPr>
            <a:xfrm>
              <a:off x="7391399" y="3390899"/>
              <a:ext cx="3505201" cy="350520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8" name="群組 27"/>
          <p:cNvGrpSpPr/>
          <p:nvPr/>
        </p:nvGrpSpPr>
        <p:grpSpPr>
          <a:xfrm>
            <a:off x="13685002" y="3804726"/>
            <a:ext cx="3779312" cy="3779312"/>
            <a:chOff x="7266112" y="3509911"/>
            <a:chExt cx="3779312" cy="3779312"/>
          </a:xfrm>
        </p:grpSpPr>
        <p:grpSp>
          <p:nvGrpSpPr>
            <p:cNvPr id="34" name="群組 33"/>
            <p:cNvGrpSpPr/>
            <p:nvPr/>
          </p:nvGrpSpPr>
          <p:grpSpPr>
            <a:xfrm>
              <a:off x="7771528" y="4206967"/>
              <a:ext cx="2685733" cy="2685733"/>
              <a:chOff x="3563440" y="327687"/>
              <a:chExt cx="2685733" cy="2685733"/>
            </a:xfrm>
          </p:grpSpPr>
          <p:sp>
            <p:nvSpPr>
              <p:cNvPr id="36" name="圖案 35"/>
              <p:cNvSpPr/>
              <p:nvPr/>
            </p:nvSpPr>
            <p:spPr>
              <a:xfrm rot="20700000">
                <a:off x="3563440" y="327687"/>
                <a:ext cx="2685733" cy="2685733"/>
              </a:xfrm>
              <a:prstGeom prst="gear6">
                <a:avLst/>
              </a:prstGeom>
              <a:solidFill>
                <a:srgbClr val="00B0F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圖案 4"/>
              <p:cNvSpPr/>
              <p:nvPr/>
            </p:nvSpPr>
            <p:spPr>
              <a:xfrm>
                <a:off x="4173239" y="827129"/>
                <a:ext cx="1507613" cy="15076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800" b="1" kern="1200" dirty="0">
                    <a:solidFill>
                      <a:schemeClr val="bg1"/>
                    </a:solidFill>
                  </a:rPr>
                  <a:t>1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800" b="1" kern="1200" dirty="0">
                    <a:solidFill>
                      <a:schemeClr val="bg1"/>
                    </a:solidFill>
                    <a:latin typeface="+mn-ea"/>
                  </a:rPr>
                  <a:t>綜合心理健康計劃</a:t>
                </a:r>
                <a:endParaRPr lang="en-US" altLang="zh-TW" sz="2800" b="1" kern="1200" dirty="0">
                  <a:solidFill>
                    <a:schemeClr val="bg1"/>
                  </a:solidFill>
                  <a:latin typeface="+mn-ea"/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000" b="1" kern="1200" dirty="0">
                    <a:solidFill>
                      <a:schemeClr val="bg1"/>
                    </a:solidFill>
                    <a:latin typeface="+mn-ea"/>
                  </a:rPr>
                  <a:t>(</a:t>
                </a:r>
                <a:r>
                  <a:rPr lang="zh-TW" altLang="en-US" sz="2000" b="1" kern="1200" dirty="0">
                    <a:solidFill>
                      <a:schemeClr val="bg1"/>
                    </a:solidFill>
                    <a:latin typeface="+mn-ea"/>
                  </a:rPr>
                  <a:t>醫管局</a:t>
                </a:r>
                <a:r>
                  <a:rPr lang="en-US" altLang="zh-HK" sz="2000" b="1" kern="1200" dirty="0">
                    <a:solidFill>
                      <a:schemeClr val="bg1"/>
                    </a:solidFill>
                    <a:latin typeface="+mn-ea"/>
                  </a:rPr>
                  <a:t>)</a:t>
                </a:r>
                <a:endParaRPr lang="zh-HK" altLang="en-US" sz="2000" kern="1200" dirty="0">
                  <a:latin typeface="+mn-ea"/>
                </a:endParaRPr>
              </a:p>
            </p:txBody>
          </p:sp>
        </p:grpSp>
        <p:sp>
          <p:nvSpPr>
            <p:cNvPr id="35" name="圓形箭號 34"/>
            <p:cNvSpPr/>
            <p:nvPr/>
          </p:nvSpPr>
          <p:spPr>
            <a:xfrm rot="6893392">
              <a:off x="7266112" y="3509911"/>
              <a:ext cx="3779312" cy="3779312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rgbClr val="00B0F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40" name="圖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0" y="-95046"/>
            <a:ext cx="7693931" cy="234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6"/>
          <p:cNvSpPr/>
          <p:nvPr/>
        </p:nvSpPr>
        <p:spPr>
          <a:xfrm>
            <a:off x="228101" y="3524493"/>
            <a:ext cx="4496299" cy="6206903"/>
          </a:xfrm>
          <a:custGeom>
            <a:avLst/>
            <a:gdLst>
              <a:gd name="connsiteX0" fmla="*/ 0 w 2098100"/>
              <a:gd name="connsiteY0" fmla="*/ 0 h 4276692"/>
              <a:gd name="connsiteX1" fmla="*/ 2098100 w 2098100"/>
              <a:gd name="connsiteY1" fmla="*/ 0 h 4276692"/>
              <a:gd name="connsiteX2" fmla="*/ 2098100 w 2098100"/>
              <a:gd name="connsiteY2" fmla="*/ 4276692 h 4276692"/>
              <a:gd name="connsiteX3" fmla="*/ 0 w 2098100"/>
              <a:gd name="connsiteY3" fmla="*/ 4276692 h 4276692"/>
              <a:gd name="connsiteX4" fmla="*/ 0 w 2098100"/>
              <a:gd name="connsiteY4" fmla="*/ 0 h 427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100" h="4276692">
                <a:moveTo>
                  <a:pt x="0" y="0"/>
                </a:moveTo>
                <a:lnTo>
                  <a:pt x="2098100" y="0"/>
                </a:lnTo>
                <a:lnTo>
                  <a:pt x="2098100" y="4276692"/>
                </a:lnTo>
                <a:lnTo>
                  <a:pt x="0" y="4276692"/>
                </a:lnTo>
                <a:lnTo>
                  <a:pt x="0" y="0"/>
                </a:lnTo>
                <a:close/>
              </a:path>
            </a:pathLst>
          </a:custGeom>
          <a:solidFill>
            <a:srgbClr val="FFECAF">
              <a:alpha val="90000"/>
            </a:srgbClr>
          </a:solidFill>
          <a:ln>
            <a:solidFill>
              <a:srgbClr val="FFECAF">
                <a:alpha val="90000"/>
              </a:srgb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心理健康推廣</a:t>
            </a:r>
            <a:endParaRPr lang="zh-HK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教育及培訓活動 </a:t>
            </a: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心理健康出版</a:t>
            </a: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義工服務</a:t>
            </a: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「輔負得正」手機應用程式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精神健康急救 </a:t>
            </a: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專業及企業培訓</a:t>
            </a:r>
            <a:endParaRPr lang="zh-HK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手繪多邊形 27"/>
          <p:cNvSpPr/>
          <p:nvPr/>
        </p:nvSpPr>
        <p:spPr>
          <a:xfrm>
            <a:off x="4716294" y="2169618"/>
            <a:ext cx="4311586" cy="1368075"/>
          </a:xfrm>
          <a:custGeom>
            <a:avLst/>
            <a:gdLst>
              <a:gd name="connsiteX0" fmla="*/ 0 w 2098100"/>
              <a:gd name="connsiteY0" fmla="*/ 0 h 839240"/>
              <a:gd name="connsiteX1" fmla="*/ 2098100 w 2098100"/>
              <a:gd name="connsiteY1" fmla="*/ 0 h 839240"/>
              <a:gd name="connsiteX2" fmla="*/ 2098100 w 2098100"/>
              <a:gd name="connsiteY2" fmla="*/ 839240 h 839240"/>
              <a:gd name="connsiteX3" fmla="*/ 0 w 2098100"/>
              <a:gd name="connsiteY3" fmla="*/ 839240 h 839240"/>
              <a:gd name="connsiteX4" fmla="*/ 0 w 2098100"/>
              <a:gd name="connsiteY4" fmla="*/ 0 h 83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100" h="839240">
                <a:moveTo>
                  <a:pt x="0" y="0"/>
                </a:moveTo>
                <a:lnTo>
                  <a:pt x="2098100" y="0"/>
                </a:lnTo>
                <a:lnTo>
                  <a:pt x="2098100" y="839240"/>
                </a:lnTo>
                <a:lnTo>
                  <a:pt x="0" y="839240"/>
                </a:lnTo>
                <a:lnTo>
                  <a:pt x="0" y="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3714325"/>
              <a:satOff val="13208"/>
              <a:lumOff val="298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精神康復服務</a:t>
            </a:r>
            <a:endParaRPr lang="zh-HK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手繪多邊形 28"/>
          <p:cNvSpPr/>
          <p:nvPr/>
        </p:nvSpPr>
        <p:spPr>
          <a:xfrm>
            <a:off x="4711172" y="3524493"/>
            <a:ext cx="4311585" cy="6206903"/>
          </a:xfrm>
          <a:custGeom>
            <a:avLst/>
            <a:gdLst>
              <a:gd name="connsiteX0" fmla="*/ 0 w 2098100"/>
              <a:gd name="connsiteY0" fmla="*/ 0 h 4571135"/>
              <a:gd name="connsiteX1" fmla="*/ 2098100 w 2098100"/>
              <a:gd name="connsiteY1" fmla="*/ 0 h 4571135"/>
              <a:gd name="connsiteX2" fmla="*/ 2098100 w 2098100"/>
              <a:gd name="connsiteY2" fmla="*/ 4571135 h 4571135"/>
              <a:gd name="connsiteX3" fmla="*/ 0 w 2098100"/>
              <a:gd name="connsiteY3" fmla="*/ 4571135 h 4571135"/>
              <a:gd name="connsiteX4" fmla="*/ 0 w 2098100"/>
              <a:gd name="connsiteY4" fmla="*/ 0 h 45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100" h="4571135">
                <a:moveTo>
                  <a:pt x="0" y="0"/>
                </a:moveTo>
                <a:lnTo>
                  <a:pt x="2098100" y="0"/>
                </a:lnTo>
                <a:lnTo>
                  <a:pt x="2098100" y="4571135"/>
                </a:lnTo>
                <a:lnTo>
                  <a:pt x="0" y="4571135"/>
                </a:lnTo>
                <a:lnTo>
                  <a:pt x="0" y="0"/>
                </a:lnTo>
                <a:close/>
              </a:path>
            </a:pathLst>
          </a:custGeom>
          <a:solidFill>
            <a:srgbClr val="FFCCFF">
              <a:alpha val="50196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tint val="40000"/>
              <a:alpha val="90000"/>
              <a:hueOff val="3718306"/>
              <a:satOff val="12686"/>
              <a:lumOff val="542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中途宿舍</a:t>
            </a:r>
            <a:endParaRPr lang="zh-HK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特建中途宿舍</a:t>
            </a: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輔助居所</a:t>
            </a: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精神健康綜合社區中心</a:t>
            </a: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朋輩支援服務</a:t>
            </a: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綜合心理健康計劃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新界東</a:t>
            </a:r>
            <a:r>
              <a:rPr 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賽馬會樂齡同行計劃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賽馬會康齡「身」世紀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思健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學院</a:t>
            </a:r>
            <a:endParaRPr lang="zh-HK" altLang="en-US" sz="2000" b="1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手繪多邊形 30"/>
          <p:cNvSpPr/>
          <p:nvPr/>
        </p:nvSpPr>
        <p:spPr>
          <a:xfrm>
            <a:off x="9007003" y="3524493"/>
            <a:ext cx="4404197" cy="6206903"/>
          </a:xfrm>
          <a:custGeom>
            <a:avLst/>
            <a:gdLst>
              <a:gd name="connsiteX0" fmla="*/ 0 w 2098100"/>
              <a:gd name="connsiteY0" fmla="*/ 0 h 4584154"/>
              <a:gd name="connsiteX1" fmla="*/ 2098100 w 2098100"/>
              <a:gd name="connsiteY1" fmla="*/ 0 h 4584154"/>
              <a:gd name="connsiteX2" fmla="*/ 2098100 w 2098100"/>
              <a:gd name="connsiteY2" fmla="*/ 4584154 h 4584154"/>
              <a:gd name="connsiteX3" fmla="*/ 0 w 2098100"/>
              <a:gd name="connsiteY3" fmla="*/ 4584154 h 4584154"/>
              <a:gd name="connsiteX4" fmla="*/ 0 w 2098100"/>
              <a:gd name="connsiteY4" fmla="*/ 0 h 458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100" h="4584154">
                <a:moveTo>
                  <a:pt x="0" y="0"/>
                </a:moveTo>
                <a:lnTo>
                  <a:pt x="2098100" y="0"/>
                </a:lnTo>
                <a:lnTo>
                  <a:pt x="2098100" y="4584154"/>
                </a:lnTo>
                <a:lnTo>
                  <a:pt x="0" y="45841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tint val="40000"/>
              <a:alpha val="90000"/>
              <a:hueOff val="7436612"/>
              <a:satOff val="25373"/>
              <a:lumOff val="1085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中度弱智人士宿舍</a:t>
            </a:r>
            <a:endParaRPr lang="zh-HK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展能中心</a:t>
            </a: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展能中心延展照顧服務</a:t>
            </a: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嚴重弱智人士宿舍</a:t>
            </a: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嚴重殘疾人士護理院</a:t>
            </a: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專職醫療支援及外展服務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手繪多邊形 31"/>
          <p:cNvSpPr/>
          <p:nvPr/>
        </p:nvSpPr>
        <p:spPr>
          <a:xfrm>
            <a:off x="13424961" y="2169618"/>
            <a:ext cx="4405839" cy="1368076"/>
          </a:xfrm>
          <a:custGeom>
            <a:avLst/>
            <a:gdLst>
              <a:gd name="connsiteX0" fmla="*/ 0 w 2098100"/>
              <a:gd name="connsiteY0" fmla="*/ 0 h 839240"/>
              <a:gd name="connsiteX1" fmla="*/ 2098100 w 2098100"/>
              <a:gd name="connsiteY1" fmla="*/ 0 h 839240"/>
              <a:gd name="connsiteX2" fmla="*/ 2098100 w 2098100"/>
              <a:gd name="connsiteY2" fmla="*/ 839240 h 839240"/>
              <a:gd name="connsiteX3" fmla="*/ 0 w 2098100"/>
              <a:gd name="connsiteY3" fmla="*/ 839240 h 839240"/>
              <a:gd name="connsiteX4" fmla="*/ 0 w 2098100"/>
              <a:gd name="connsiteY4" fmla="*/ 0 h 83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100" h="839240">
                <a:moveTo>
                  <a:pt x="0" y="0"/>
                </a:moveTo>
                <a:lnTo>
                  <a:pt x="2098100" y="0"/>
                </a:lnTo>
                <a:lnTo>
                  <a:pt x="2098100" y="839240"/>
                </a:lnTo>
                <a:lnTo>
                  <a:pt x="0" y="83924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11142974"/>
              <a:satOff val="39624"/>
              <a:lumOff val="8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職業康復服務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手繪多邊形 32"/>
          <p:cNvSpPr/>
          <p:nvPr/>
        </p:nvSpPr>
        <p:spPr>
          <a:xfrm>
            <a:off x="13427889" y="3524493"/>
            <a:ext cx="4402911" cy="6206902"/>
          </a:xfrm>
          <a:custGeom>
            <a:avLst/>
            <a:gdLst>
              <a:gd name="connsiteX0" fmla="*/ 0 w 2098100"/>
              <a:gd name="connsiteY0" fmla="*/ 0 h 4584154"/>
              <a:gd name="connsiteX1" fmla="*/ 2098100 w 2098100"/>
              <a:gd name="connsiteY1" fmla="*/ 0 h 4584154"/>
              <a:gd name="connsiteX2" fmla="*/ 2098100 w 2098100"/>
              <a:gd name="connsiteY2" fmla="*/ 4584154 h 4584154"/>
              <a:gd name="connsiteX3" fmla="*/ 0 w 2098100"/>
              <a:gd name="connsiteY3" fmla="*/ 4584154 h 4584154"/>
              <a:gd name="connsiteX4" fmla="*/ 0 w 2098100"/>
              <a:gd name="connsiteY4" fmla="*/ 0 h 458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100" h="4584154">
                <a:moveTo>
                  <a:pt x="0" y="0"/>
                </a:moveTo>
                <a:lnTo>
                  <a:pt x="2098100" y="0"/>
                </a:lnTo>
                <a:lnTo>
                  <a:pt x="2098100" y="4584154"/>
                </a:lnTo>
                <a:lnTo>
                  <a:pt x="0" y="4584154"/>
                </a:lnTo>
                <a:lnTo>
                  <a:pt x="0" y="0"/>
                </a:lnTo>
                <a:close/>
              </a:path>
            </a:pathLst>
          </a:custGeom>
          <a:solidFill>
            <a:srgbClr val="A3F5A7"/>
          </a:solidFill>
          <a:ln>
            <a:solidFill>
              <a:srgbClr val="A3F5A7">
                <a:alpha val="90000"/>
              </a:srgb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tint val="40000"/>
              <a:alpha val="90000"/>
              <a:hueOff val="11154917"/>
              <a:satOff val="38059"/>
              <a:lumOff val="1627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90000" bIns="136017" numCol="1" spcCol="1270" anchor="t" anchorCtr="0">
            <a:noAutofit/>
          </a:bodyPr>
          <a:lstStyle/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庇護工場</a:t>
            </a:r>
            <a:endParaRPr lang="zh-HK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職業康復延展計劃</a:t>
            </a: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就業服務 </a:t>
            </a: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陽光路上培訓計劃</a:t>
            </a: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殘疾人士在職培訓計劃</a:t>
            </a: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自力更新支援計劃 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就業支援服務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defTabSz="755650">
              <a:lnSpc>
                <a:spcPct val="90000"/>
              </a:lnSpc>
              <a:spcAft>
                <a:spcPts val="1200"/>
              </a:spcAft>
              <a:buChar char="••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「僱員再培訓局」課程</a:t>
            </a:r>
          </a:p>
        </p:txBody>
      </p:sp>
      <p:sp>
        <p:nvSpPr>
          <p:cNvPr id="30" name="手繪多邊形 29"/>
          <p:cNvSpPr/>
          <p:nvPr/>
        </p:nvSpPr>
        <p:spPr>
          <a:xfrm>
            <a:off x="9019075" y="2169619"/>
            <a:ext cx="4392125" cy="1368076"/>
          </a:xfrm>
          <a:custGeom>
            <a:avLst/>
            <a:gdLst>
              <a:gd name="connsiteX0" fmla="*/ 0 w 2098100"/>
              <a:gd name="connsiteY0" fmla="*/ 0 h 839240"/>
              <a:gd name="connsiteX1" fmla="*/ 2098100 w 2098100"/>
              <a:gd name="connsiteY1" fmla="*/ 0 h 839240"/>
              <a:gd name="connsiteX2" fmla="*/ 2098100 w 2098100"/>
              <a:gd name="connsiteY2" fmla="*/ 839240 h 839240"/>
              <a:gd name="connsiteX3" fmla="*/ 0 w 2098100"/>
              <a:gd name="connsiteY3" fmla="*/ 839240 h 839240"/>
              <a:gd name="connsiteX4" fmla="*/ 0 w 2098100"/>
              <a:gd name="connsiteY4" fmla="*/ 0 h 83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100" h="839240">
                <a:moveTo>
                  <a:pt x="0" y="0"/>
                </a:moveTo>
                <a:lnTo>
                  <a:pt x="2098100" y="0"/>
                </a:lnTo>
                <a:lnTo>
                  <a:pt x="2098100" y="839240"/>
                </a:lnTo>
                <a:lnTo>
                  <a:pt x="0" y="839240"/>
                </a:lnTo>
                <a:lnTo>
                  <a:pt x="0" y="0"/>
                </a:lnTo>
                <a:close/>
              </a:path>
            </a:pathLst>
          </a:custGeom>
          <a:solidFill>
            <a:srgbClr val="57AB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7428649"/>
              <a:satOff val="26416"/>
              <a:lumOff val="597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智障人士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康復服務</a:t>
            </a:r>
            <a:endParaRPr lang="zh-HK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6346940" y="8545760"/>
            <a:ext cx="831328" cy="1826965"/>
            <a:chOff x="0" y="0"/>
            <a:chExt cx="1045580" cy="2297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5580" cy="2297816"/>
            </a:xfrm>
            <a:custGeom>
              <a:avLst/>
              <a:gdLst/>
              <a:ahLst/>
              <a:cxnLst/>
              <a:rect l="l" t="t" r="r" b="b"/>
              <a:pathLst>
                <a:path w="1045580" h="2297816">
                  <a:moveTo>
                    <a:pt x="921119" y="2297816"/>
                  </a:moveTo>
                  <a:lnTo>
                    <a:pt x="124460" y="2297816"/>
                  </a:lnTo>
                  <a:cubicBezTo>
                    <a:pt x="55880" y="2297816"/>
                    <a:pt x="0" y="2241935"/>
                    <a:pt x="0" y="21733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21120" y="0"/>
                  </a:lnTo>
                  <a:cubicBezTo>
                    <a:pt x="989700" y="0"/>
                    <a:pt x="1045580" y="55880"/>
                    <a:pt x="1045580" y="124460"/>
                  </a:cubicBezTo>
                  <a:lnTo>
                    <a:pt x="1045580" y="2173356"/>
                  </a:lnTo>
                  <a:cubicBezTo>
                    <a:pt x="1045580" y="2241936"/>
                    <a:pt x="989700" y="2297816"/>
                    <a:pt x="921120" y="2297816"/>
                  </a:cubicBezTo>
                  <a:close/>
                </a:path>
              </a:pathLst>
            </a:custGeom>
            <a:solidFill>
              <a:srgbClr val="389D7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943099"/>
            <a:chOff x="0" y="0"/>
            <a:chExt cx="5666449" cy="8568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66449" cy="856823"/>
            </a:xfrm>
            <a:custGeom>
              <a:avLst/>
              <a:gdLst/>
              <a:ahLst/>
              <a:cxnLst/>
              <a:rect l="l" t="t" r="r" b="b"/>
              <a:pathLst>
                <a:path w="5666449" h="856823">
                  <a:moveTo>
                    <a:pt x="0" y="0"/>
                  </a:moveTo>
                  <a:lnTo>
                    <a:pt x="5666449" y="0"/>
                  </a:lnTo>
                  <a:lnTo>
                    <a:pt x="5666449" y="856823"/>
                  </a:lnTo>
                  <a:lnTo>
                    <a:pt x="0" y="856823"/>
                  </a:lnTo>
                  <a:close/>
                </a:path>
              </a:pathLst>
            </a:custGeom>
            <a:solidFill>
              <a:srgbClr val="389D76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6581489" y="8776970"/>
            <a:ext cx="362229" cy="47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altLang="zh-TW" sz="2799" dirty="0" smtClean="0">
                <a:solidFill>
                  <a:srgbClr val="F2EDDB"/>
                </a:solidFill>
              </a:rPr>
              <a:t>7</a:t>
            </a:r>
            <a:endParaRPr lang="en-US" sz="2799" dirty="0">
              <a:solidFill>
                <a:srgbClr val="F2EDDB"/>
              </a:solidFill>
            </a:endParaRPr>
          </a:p>
        </p:txBody>
      </p:sp>
      <p:sp>
        <p:nvSpPr>
          <p:cNvPr id="26" name="手繪多邊形 25"/>
          <p:cNvSpPr/>
          <p:nvPr/>
        </p:nvSpPr>
        <p:spPr>
          <a:xfrm>
            <a:off x="163759" y="2169618"/>
            <a:ext cx="4530724" cy="1368075"/>
          </a:xfrm>
          <a:custGeom>
            <a:avLst/>
            <a:gdLst>
              <a:gd name="connsiteX0" fmla="*/ 0 w 2098100"/>
              <a:gd name="connsiteY0" fmla="*/ 0 h 839240"/>
              <a:gd name="connsiteX1" fmla="*/ 2098100 w 2098100"/>
              <a:gd name="connsiteY1" fmla="*/ 0 h 839240"/>
              <a:gd name="connsiteX2" fmla="*/ 2098100 w 2098100"/>
              <a:gd name="connsiteY2" fmla="*/ 839240 h 839240"/>
              <a:gd name="connsiteX3" fmla="*/ 0 w 2098100"/>
              <a:gd name="connsiteY3" fmla="*/ 839240 h 839240"/>
              <a:gd name="connsiteX4" fmla="*/ 0 w 2098100"/>
              <a:gd name="connsiteY4" fmla="*/ 0 h 83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100" h="839240">
                <a:moveTo>
                  <a:pt x="0" y="0"/>
                </a:moveTo>
                <a:lnTo>
                  <a:pt x="2098100" y="0"/>
                </a:lnTo>
                <a:lnTo>
                  <a:pt x="2098100" y="839240"/>
                </a:lnTo>
                <a:lnTo>
                  <a:pt x="0" y="839240"/>
                </a:lnTo>
                <a:lnTo>
                  <a:pt x="0" y="0"/>
                </a:lnTo>
                <a:close/>
              </a:path>
            </a:pathLst>
          </a:custGeom>
          <a:solidFill>
            <a:srgbClr val="FA9D0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ts val="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心理健康推廣及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教育服務</a:t>
            </a:r>
            <a:endParaRPr lang="zh-HK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0" y="-95046"/>
            <a:ext cx="7693931" cy="2349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圖片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7589" y="4076700"/>
            <a:ext cx="4214712" cy="255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圖片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3728" y="7140995"/>
            <a:ext cx="4329780" cy="2591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http://www.mentalcare.com.hk/images/page/cshop_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2084192"/>
            <a:ext cx="4084579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4"/>
          <p:cNvGrpSpPr/>
          <p:nvPr/>
        </p:nvGrpSpPr>
        <p:grpSpPr>
          <a:xfrm>
            <a:off x="0" y="0"/>
            <a:ext cx="18288000" cy="1953517"/>
            <a:chOff x="0" y="0"/>
            <a:chExt cx="5666449" cy="856823"/>
          </a:xfrm>
        </p:grpSpPr>
        <p:sp>
          <p:nvSpPr>
            <p:cNvPr id="25" name="Freeform 5"/>
            <p:cNvSpPr/>
            <p:nvPr/>
          </p:nvSpPr>
          <p:spPr>
            <a:xfrm>
              <a:off x="0" y="0"/>
              <a:ext cx="5666449" cy="856823"/>
            </a:xfrm>
            <a:custGeom>
              <a:avLst/>
              <a:gdLst/>
              <a:ahLst/>
              <a:cxnLst/>
              <a:rect l="l" t="t" r="r" b="b"/>
              <a:pathLst>
                <a:path w="5666449" h="856823">
                  <a:moveTo>
                    <a:pt x="0" y="0"/>
                  </a:moveTo>
                  <a:lnTo>
                    <a:pt x="5666449" y="0"/>
                  </a:lnTo>
                  <a:lnTo>
                    <a:pt x="5666449" y="856823"/>
                  </a:lnTo>
                  <a:lnTo>
                    <a:pt x="0" y="856823"/>
                  </a:lnTo>
                  <a:close/>
                </a:path>
              </a:pathLst>
            </a:custGeom>
            <a:solidFill>
              <a:srgbClr val="389D76"/>
            </a:solidFill>
          </p:spPr>
          <p:txBody>
            <a:bodyPr/>
            <a:lstStyle/>
            <a:p>
              <a:endParaRPr lang="zh-HK" altLang="en-US" dirty="0"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16346940" y="8545760"/>
            <a:ext cx="831328" cy="1826965"/>
            <a:chOff x="0" y="0"/>
            <a:chExt cx="1045580" cy="22978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5580" cy="2297816"/>
            </a:xfrm>
            <a:custGeom>
              <a:avLst/>
              <a:gdLst/>
              <a:ahLst/>
              <a:cxnLst/>
              <a:rect l="l" t="t" r="r" b="b"/>
              <a:pathLst>
                <a:path w="1045580" h="2297816">
                  <a:moveTo>
                    <a:pt x="921119" y="2297816"/>
                  </a:moveTo>
                  <a:lnTo>
                    <a:pt x="124460" y="2297816"/>
                  </a:lnTo>
                  <a:cubicBezTo>
                    <a:pt x="55880" y="2297816"/>
                    <a:pt x="0" y="2241935"/>
                    <a:pt x="0" y="21733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21120" y="0"/>
                  </a:lnTo>
                  <a:cubicBezTo>
                    <a:pt x="989700" y="0"/>
                    <a:pt x="1045580" y="55880"/>
                    <a:pt x="1045580" y="124460"/>
                  </a:cubicBezTo>
                  <a:lnTo>
                    <a:pt x="1045580" y="2173356"/>
                  </a:lnTo>
                  <a:cubicBezTo>
                    <a:pt x="1045580" y="2241936"/>
                    <a:pt x="989700" y="2297816"/>
                    <a:pt x="921120" y="2297816"/>
                  </a:cubicBezTo>
                  <a:close/>
                </a:path>
              </a:pathLst>
            </a:custGeom>
            <a:solidFill>
              <a:srgbClr val="389D76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6581489" y="8776970"/>
            <a:ext cx="362229" cy="47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altLang="zh-TW" sz="2799" dirty="0" smtClean="0">
                <a:solidFill>
                  <a:srgbClr val="F2EDDB"/>
                </a:solidFill>
              </a:rPr>
              <a:t>8</a:t>
            </a:r>
            <a:endParaRPr lang="en-US" altLang="zh-TW" sz="2799" dirty="0">
              <a:solidFill>
                <a:srgbClr val="F2EDDB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505260"/>
            <a:ext cx="5384794" cy="227171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354320"/>
            <a:ext cx="5189527" cy="21893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82" y="3330656"/>
            <a:ext cx="5259199" cy="221872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91320" y="5595435"/>
            <a:ext cx="4891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en-US" altLang="zh-HK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明途聯繫有限公司 </a:t>
            </a:r>
            <a:endParaRPr lang="zh-HK" altLang="en-US" sz="4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31094" y="8776970"/>
            <a:ext cx="2369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4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臻和學校 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301168" y="5628403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社區康復學院</a:t>
            </a:r>
            <a:endParaRPr lang="en-US" altLang="zh-HK" sz="4000" b="1" dirty="0">
              <a:solidFill>
                <a:srgbClr val="3399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29160"/>
            <a:ext cx="1678983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2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A5B6EFA82AB0554F97DE3833314B0DE5" ma:contentTypeVersion="9" ma:contentTypeDescription="建立新的文件。" ma:contentTypeScope="" ma:versionID="1cb0f0a14f253968b4f5e3c8211ccef7">
  <xsd:schema xmlns:xsd="http://www.w3.org/2001/XMLSchema" xmlns:xs="http://www.w3.org/2001/XMLSchema" xmlns:p="http://schemas.microsoft.com/office/2006/metadata/properties" xmlns:ns2="b92916bb-09a2-4c72-bd17-83ae02f025ef" xmlns:ns3="c6f8ed4e-0dc0-45d0-8cd6-5034582b18fd" targetNamespace="http://schemas.microsoft.com/office/2006/metadata/properties" ma:root="true" ma:fieldsID="4bc73af8c18685ab462057d20bdf11e0" ns2:_="" ns3:_="">
    <xsd:import namespace="b92916bb-09a2-4c72-bd17-83ae02f025ef"/>
    <xsd:import namespace="c6f8ed4e-0dc0-45d0-8cd6-5034582b18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916bb-09a2-4c72-bd17-83ae02f02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影像標籤" ma:readOnly="false" ma:fieldId="{5cf76f15-5ced-4ddc-b409-7134ff3c332f}" ma:taxonomyMulti="true" ma:sspId="d35e7c40-f23d-4050-b9e0-e33ee781ab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ed4e-0dc0-45d0-8cd6-5034582b18f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53b4d10-60f9-4027-8faf-025fd54190c3}" ma:internalName="TaxCatchAll" ma:showField="CatchAllData" ma:web="c6f8ed4e-0dc0-45d0-8cd6-5034582b18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f8ed4e-0dc0-45d0-8cd6-5034582b18fd" xsi:nil="true"/>
    <lcf76f155ced4ddcb4097134ff3c332f xmlns="b92916bb-09a2-4c72-bd17-83ae02f025e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25DF18-7C18-4BA3-8E02-F42762C746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2916bb-09a2-4c72-bd17-83ae02f025ef"/>
    <ds:schemaRef ds:uri="c6f8ed4e-0dc0-45d0-8cd6-5034582b18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B31D76-B2D3-440B-93C5-5C89E8E15E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625D89-22C7-487E-B8E4-3F36732B7404}">
  <ds:schemaRefs>
    <ds:schemaRef ds:uri="http://schemas.microsoft.com/office/2006/documentManagement/types"/>
    <ds:schemaRef ds:uri="http://schemas.microsoft.com/office/2006/metadata/properties"/>
    <ds:schemaRef ds:uri="b92916bb-09a2-4c72-bd17-83ae02f025ef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6f8ed4e-0dc0-45d0-8cd6-5034582b18f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533</Words>
  <Application>Microsoft Office PowerPoint</Application>
  <PresentationFormat>自訂</PresentationFormat>
  <Paragraphs>103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Wingdings</vt:lpstr>
      <vt:lpstr>Arial</vt:lpstr>
      <vt:lpstr>微軟正黑體</vt:lpstr>
      <vt:lpstr>Poppins Light</vt:lpstr>
      <vt:lpstr>王漢宗勘流亭</vt:lpstr>
      <vt:lpstr>Calibri</vt:lpstr>
      <vt:lpstr>新細明體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</dc:title>
  <dc:creator>HOADM3</dc:creator>
  <cp:lastModifiedBy>Tsang Wai San Wilson HR</cp:lastModifiedBy>
  <cp:revision>170</cp:revision>
  <dcterms:created xsi:type="dcterms:W3CDTF">2006-08-16T00:00:00Z</dcterms:created>
  <dcterms:modified xsi:type="dcterms:W3CDTF">2023-08-22T07:21:23Z</dcterms:modified>
  <dc:identifier>DAFFCnEaa40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0x010100A5B6EFA82AB0554F97DE3833314B0DE5</vt:lpwstr>
  </property>
  <property fmtid="{D5CDD505-2E9C-101B-9397-08002B2CF9AE}" pid="3" name="MediaServiceImageTags">
    <vt:lpwstr/>
  </property>
</Properties>
</file>